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6858000" cx="12192000"/>
  <p:notesSz cx="6858000" cy="9144000"/>
  <p:embeddedFontLst>
    <p:embeddedFont>
      <p:font typeface="Roboto"/>
      <p:regular r:id="rId69"/>
      <p:bold r:id="rId70"/>
      <p:italic r:id="rId71"/>
      <p:boldItalic r:id="rId72"/>
    </p:embeddedFont>
    <p:embeddedFont>
      <p:font typeface="Century Gothic"/>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B035702-1259-498E-B855-CDA53570E0A2}">
  <a:tblStyle styleId="{6B035702-1259-498E-B855-CDA53570E0A2}"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enturyGothic-regular.fntdata"/><Relationship Id="rId72" Type="http://schemas.openxmlformats.org/officeDocument/2006/relationships/font" Target="fonts/Roboto-boldItalic.fntdata"/><Relationship Id="rId31" Type="http://schemas.openxmlformats.org/officeDocument/2006/relationships/slide" Target="slides/slide25.xml"/><Relationship Id="rId75" Type="http://schemas.openxmlformats.org/officeDocument/2006/relationships/font" Target="fonts/CenturyGothic-italic.fntdata"/><Relationship Id="rId30" Type="http://schemas.openxmlformats.org/officeDocument/2006/relationships/slide" Target="slides/slide24.xml"/><Relationship Id="rId74" Type="http://schemas.openxmlformats.org/officeDocument/2006/relationships/font" Target="fonts/CenturyGothic-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CenturyGothic-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Roboto-italic.fntdata"/><Relationship Id="rId70" Type="http://schemas.openxmlformats.org/officeDocument/2006/relationships/font" Target="fonts/Roboto-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4.png>
</file>

<file path=ppt/media/image19.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mysqltutorial.org/mysql-insert-statement.aspx" TargetMode="External"/><Relationship Id="rId3" Type="http://schemas.openxmlformats.org/officeDocument/2006/relationships/hyperlink" Target="http://www.mysqltutorial.org/mysql-update-data.aspx"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200" u="none" cap="none" strike="noStrike">
              <a:solidFill>
                <a:schemeClr val="dk1"/>
              </a:solidFill>
              <a:latin typeface="Calibri"/>
              <a:ea typeface="Calibri"/>
              <a:cs typeface="Calibri"/>
              <a:sym typeface="Calibri"/>
            </a:endParaRPr>
          </a:p>
        </p:txBody>
      </p:sp>
      <p:sp>
        <p:nvSpPr>
          <p:cNvPr id="284" name="Google Shape;2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4b448db2b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4b448db2bb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g14b448db2bb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4b448db2bb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4b448db2bb_0_2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g14b448db2bb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4b448db2bb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4b448db2bb_0_3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g14b448db2bb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4b448db2bb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4b448db2bb_0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g14b448db2bb_0_5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4b148bbf1c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4b148bbf1c_0_5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14b148bbf1c_0_5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16" name="Google Shape;41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23" name="Google Shape;42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1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32" name="Google Shape;43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1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40" name="Google Shape;44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1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49" name="Google Shape;44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4b148bbf1c_0_4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4b148bbf1c_0_4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14b148bbf1c_0_4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4b148bbf1c_0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4b148bbf1c_0_7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g14b148bbf1c_0_7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4b148bbf1c_0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14b148bbf1c_0_9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g14b148bbf1c_0_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3" name="Google Shape;473;p1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474" name="Google Shape;474;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151482b14f_8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151482b14f_8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1151482b14f_8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4b148bbf1c_0_1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14b148bbf1c_0_10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g14b148bbf1c_0_10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4" name="Google Shape;504;p1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05" name="Google Shape;505;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1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13" name="Google Shape;51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4b148bbf1c_0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4b148bbf1c_0_13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g14b148bbf1c_0_1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1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32" name="Google Shape;53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4b148bbf1c_0_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4b148bbf1c_0_14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g14b148bbf1c_0_1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4b148bbf1c_0_3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4b148bbf1c_0_32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g14b148bbf1c_0_3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4b148bbf1c_0_1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4b148bbf1c_0_16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14b148bbf1c_0_1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7" name="Google Shape;557;p1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558" name="Google Shape;558;p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4b148bbf1c_0_1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4b148bbf1c_0_17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highlight>
                  <a:srgbClr val="FFFFFF"/>
                </a:highlight>
                <a:latin typeface="Roboto"/>
                <a:ea typeface="Roboto"/>
                <a:cs typeface="Roboto"/>
                <a:sym typeface="Roboto"/>
              </a:rPr>
              <a:t>In the example 2, if the order status is </a:t>
            </a:r>
            <a:r>
              <a:rPr lang="en-US" sz="1100">
                <a:latin typeface="Arial"/>
                <a:ea typeface="Arial"/>
                <a:cs typeface="Arial"/>
                <a:sym typeface="Arial"/>
              </a:rPr>
              <a:t>shipped</a:t>
            </a:r>
            <a:r>
              <a:rPr lang="en-US">
                <a:highlight>
                  <a:srgbClr val="FFFFFF"/>
                </a:highlight>
                <a:latin typeface="Roboto"/>
                <a:ea typeface="Roboto"/>
                <a:cs typeface="Roboto"/>
                <a:sym typeface="Roboto"/>
              </a:rPr>
              <a:t> or </a:t>
            </a:r>
            <a:r>
              <a:rPr lang="en-US" sz="1100">
                <a:latin typeface="Arial"/>
                <a:ea typeface="Arial"/>
                <a:cs typeface="Arial"/>
                <a:sym typeface="Arial"/>
              </a:rPr>
              <a:t>cancelled</a:t>
            </a:r>
            <a:r>
              <a:rPr lang="en-US">
                <a:highlight>
                  <a:srgbClr val="FFFFFF"/>
                </a:highlight>
                <a:latin typeface="Roboto"/>
                <a:ea typeface="Roboto"/>
                <a:cs typeface="Roboto"/>
                <a:sym typeface="Roboto"/>
              </a:rPr>
              <a:t> </a:t>
            </a:r>
            <a:r>
              <a:rPr i="1" lang="en-US">
                <a:highlight>
                  <a:srgbClr val="FFFFFF"/>
                </a:highlight>
                <a:latin typeface="Roboto"/>
                <a:ea typeface="Roboto"/>
                <a:cs typeface="Roboto"/>
                <a:sym typeface="Roboto"/>
              </a:rPr>
              <a:t>,</a:t>
            </a:r>
            <a:r>
              <a:rPr lang="en-US">
                <a:highlight>
                  <a:srgbClr val="FFFFFF"/>
                </a:highlight>
                <a:latin typeface="Roboto"/>
                <a:ea typeface="Roboto"/>
                <a:cs typeface="Roboto"/>
                <a:sym typeface="Roboto"/>
              </a:rPr>
              <a:t> the IF function returns 1 otherwise it returns 0. The </a:t>
            </a:r>
            <a:r>
              <a:rPr lang="en-US" sz="1100">
                <a:latin typeface="Arial"/>
                <a:ea typeface="Arial"/>
                <a:cs typeface="Arial"/>
                <a:sym typeface="Arial"/>
              </a:rPr>
              <a:t>SUM</a:t>
            </a:r>
            <a:r>
              <a:rPr lang="en-US">
                <a:highlight>
                  <a:srgbClr val="FFFFFF"/>
                </a:highlight>
                <a:latin typeface="Roboto"/>
                <a:ea typeface="Roboto"/>
                <a:cs typeface="Roboto"/>
                <a:sym typeface="Roboto"/>
              </a:rPr>
              <a:t> function calculates the total number of </a:t>
            </a:r>
            <a:r>
              <a:rPr lang="en-US" sz="1100">
                <a:latin typeface="Arial"/>
                <a:ea typeface="Arial"/>
                <a:cs typeface="Arial"/>
                <a:sym typeface="Arial"/>
              </a:rPr>
              <a:t>shipped</a:t>
            </a:r>
            <a:r>
              <a:rPr lang="en-US">
                <a:highlight>
                  <a:srgbClr val="FFFFFF"/>
                </a:highlight>
                <a:latin typeface="Roboto"/>
                <a:ea typeface="Roboto"/>
                <a:cs typeface="Roboto"/>
                <a:sym typeface="Roboto"/>
              </a:rPr>
              <a:t> and </a:t>
            </a:r>
            <a:r>
              <a:rPr lang="en-US" sz="1100">
                <a:latin typeface="Arial"/>
                <a:ea typeface="Arial"/>
                <a:cs typeface="Arial"/>
                <a:sym typeface="Arial"/>
              </a:rPr>
              <a:t>cancelled</a:t>
            </a:r>
            <a:r>
              <a:rPr lang="en-US">
                <a:highlight>
                  <a:srgbClr val="FFFFFF"/>
                </a:highlight>
                <a:latin typeface="Roboto"/>
                <a:ea typeface="Roboto"/>
                <a:cs typeface="Roboto"/>
                <a:sym typeface="Roboto"/>
              </a:rPr>
              <a:t> orders based on the returned value of the </a:t>
            </a:r>
            <a:r>
              <a:rPr lang="en-US" sz="1100">
                <a:latin typeface="Arial"/>
                <a:ea typeface="Arial"/>
                <a:cs typeface="Arial"/>
                <a:sym typeface="Arial"/>
              </a:rPr>
              <a:t>IF</a:t>
            </a:r>
            <a:r>
              <a:rPr lang="en-US">
                <a:highlight>
                  <a:srgbClr val="FFFFFF"/>
                </a:highlight>
                <a:latin typeface="Roboto"/>
                <a:ea typeface="Roboto"/>
                <a:cs typeface="Roboto"/>
                <a:sym typeface="Roboto"/>
              </a:rPr>
              <a:t> function.</a:t>
            </a:r>
            <a:endParaRPr/>
          </a:p>
        </p:txBody>
      </p:sp>
      <p:sp>
        <p:nvSpPr>
          <p:cNvPr id="567" name="Google Shape;567;g14b148bbf1c_0_1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4b148bbf1c_0_3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4b148bbf1c_0_30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14b148bbf1c_0_3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4b148bbf1c_0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4b148bbf1c_0_31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g14b148bbf1c_0_3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4b148bbf1c_0_2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4b148bbf1c_0_24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g14b148bbf1c_0_2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6" name="Google Shape;606;p1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07" name="Google Shape;607;p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5" name="Google Shape;615;p1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16" name="Google Shape;616;p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3" name="Google Shape;623;p2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24" name="Google Shape;624;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4b148bbf1c_0_5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4b148bbf1c_0_52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g14b148bbf1c_0_5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305" name="Google Shape;30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14b148bbf1c_0_5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14b148bbf1c_0_53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g14b148bbf1c_0_5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p2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47" name="Google Shape;647;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22: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54" name="Google Shape;654;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p2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62" name="Google Shape;66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2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70" name="Google Shape;670;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8" name="Google Shape;678;p2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679" name="Google Shape;679;p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14b148bbf1c_0_2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14b148bbf1c_0_26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g14b148bbf1c_0_2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4b148bbf1c_0_2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4b148bbf1c_0_28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g14b148bbf1c_0_28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14b148bbf1c_0_1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14b148bbf1c_0_19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g14b148bbf1c_0_1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p29: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721" name="Google Shape;721;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4b148bbf1c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4b148bbf1c_0_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14b148bbf1c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p30: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730" name="Google Shape;730;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7" name="Google Shape;737;p3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738" name="Google Shape;738;p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14b148bbf1c_0_5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14b148bbf1c_0_55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g14b148bbf1c_0_5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14b59f63f9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14b59f63f92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g14b59f63f9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14b59f63f92_1_19:notes"/>
          <p:cNvSpPr txBox="1"/>
          <p:nvPr>
            <p:ph idx="1" type="body"/>
          </p:nvPr>
        </p:nvSpPr>
        <p:spPr>
          <a:xfrm>
            <a:off x="685787" y="4343386"/>
            <a:ext cx="5486400" cy="4114800"/>
          </a:xfrm>
          <a:prstGeom prst="rect">
            <a:avLst/>
          </a:prstGeom>
          <a:noFill/>
          <a:ln>
            <a:noFill/>
          </a:ln>
        </p:spPr>
        <p:txBody>
          <a:bodyPr anchorCtr="0" anchor="t" bIns="81475" lIns="81475" spcFirstLastPara="1" rIns="81475" wrap="square" tIns="81475">
            <a:noAutofit/>
          </a:bodyPr>
          <a:lstStyle/>
          <a:p>
            <a:pPr indent="-298450" lvl="0" marL="457200" rtl="0" algn="l">
              <a:lnSpc>
                <a:spcPct val="115000"/>
              </a:lnSpc>
              <a:spcBef>
                <a:spcPts val="0"/>
              </a:spcBef>
              <a:spcAft>
                <a:spcPts val="0"/>
              </a:spcAft>
              <a:buClr>
                <a:srgbClr val="292929"/>
              </a:buClr>
              <a:buSzPts val="1100"/>
              <a:buFont typeface="Century Gothic"/>
              <a:buChar char="●"/>
            </a:pPr>
            <a:r>
              <a:rPr lang="en-US" sz="1100">
                <a:solidFill>
                  <a:srgbClr val="292929"/>
                </a:solidFill>
                <a:highlight>
                  <a:srgbClr val="FAFAFA"/>
                </a:highlight>
                <a:latin typeface="Arial"/>
                <a:ea typeface="Arial"/>
                <a:cs typeface="Arial"/>
                <a:sym typeface="Arial"/>
              </a:rPr>
              <a:t>Start with </a:t>
            </a:r>
            <a:r>
              <a:rPr b="1" lang="en-US" sz="1100">
                <a:solidFill>
                  <a:srgbClr val="292929"/>
                </a:solidFill>
                <a:highlight>
                  <a:srgbClr val="FAFAFA"/>
                </a:highlight>
                <a:latin typeface="Arial"/>
                <a:ea typeface="Arial"/>
                <a:cs typeface="Arial"/>
                <a:sym typeface="Arial"/>
              </a:rPr>
              <a:t>CASE </a:t>
            </a:r>
            <a:r>
              <a:rPr lang="en-US" sz="1100">
                <a:solidFill>
                  <a:srgbClr val="292929"/>
                </a:solidFill>
                <a:highlight>
                  <a:srgbClr val="FAFAFA"/>
                </a:highlight>
                <a:latin typeface="Arial"/>
                <a:ea typeface="Arial"/>
                <a:cs typeface="Arial"/>
                <a:sym typeface="Arial"/>
              </a:rPr>
              <a:t>within it provide N number of conditions based on </a:t>
            </a:r>
            <a:r>
              <a:rPr b="1" lang="en-US" sz="1100">
                <a:solidFill>
                  <a:srgbClr val="292929"/>
                </a:solidFill>
                <a:highlight>
                  <a:srgbClr val="FAFAFA"/>
                </a:highlight>
                <a:latin typeface="Arial"/>
                <a:ea typeface="Arial"/>
                <a:cs typeface="Arial"/>
                <a:sym typeface="Arial"/>
              </a:rPr>
              <a:t>WHEN </a:t>
            </a:r>
            <a:r>
              <a:rPr lang="en-US" sz="1100">
                <a:solidFill>
                  <a:srgbClr val="292929"/>
                </a:solidFill>
                <a:highlight>
                  <a:srgbClr val="FAFAFA"/>
                </a:highlight>
                <a:latin typeface="Arial"/>
                <a:ea typeface="Arial"/>
                <a:cs typeface="Arial"/>
                <a:sym typeface="Arial"/>
              </a:rPr>
              <a:t>and </a:t>
            </a:r>
            <a:r>
              <a:rPr b="1" lang="en-US" sz="1100">
                <a:solidFill>
                  <a:srgbClr val="292929"/>
                </a:solidFill>
                <a:highlight>
                  <a:srgbClr val="FAFAFA"/>
                </a:highlight>
                <a:latin typeface="Arial"/>
                <a:ea typeface="Arial"/>
                <a:cs typeface="Arial"/>
                <a:sym typeface="Arial"/>
              </a:rPr>
              <a:t>THEN</a:t>
            </a:r>
            <a:r>
              <a:rPr lang="en-US" sz="1100">
                <a:solidFill>
                  <a:srgbClr val="292929"/>
                </a:solidFill>
                <a:highlight>
                  <a:srgbClr val="FAFAFA"/>
                </a:highlight>
                <a:latin typeface="Arial"/>
                <a:ea typeface="Arial"/>
                <a:cs typeface="Arial"/>
                <a:sym typeface="Arial"/>
              </a:rPr>
              <a:t>.</a:t>
            </a:r>
            <a:endParaRPr sz="1100">
              <a:solidFill>
                <a:srgbClr val="292929"/>
              </a:solidFill>
              <a:highlight>
                <a:srgbClr val="FAFAFA"/>
              </a:highlight>
              <a:latin typeface="Arial"/>
              <a:ea typeface="Arial"/>
              <a:cs typeface="Arial"/>
              <a:sym typeface="Arial"/>
            </a:endParaRPr>
          </a:p>
          <a:p>
            <a:pPr indent="-298450" lvl="0" marL="457200" rtl="0" algn="l">
              <a:lnSpc>
                <a:spcPct val="115000"/>
              </a:lnSpc>
              <a:spcBef>
                <a:spcPts val="0"/>
              </a:spcBef>
              <a:spcAft>
                <a:spcPts val="0"/>
              </a:spcAft>
              <a:buClr>
                <a:srgbClr val="292929"/>
              </a:buClr>
              <a:buSzPts val="1100"/>
              <a:buFont typeface="Century Gothic"/>
              <a:buChar char="●"/>
            </a:pPr>
            <a:r>
              <a:rPr lang="en-US" sz="1100">
                <a:solidFill>
                  <a:srgbClr val="292929"/>
                </a:solidFill>
                <a:highlight>
                  <a:srgbClr val="FAFAFA"/>
                </a:highlight>
                <a:latin typeface="Arial"/>
                <a:ea typeface="Arial"/>
                <a:cs typeface="Arial"/>
                <a:sym typeface="Arial"/>
              </a:rPr>
              <a:t>Use </a:t>
            </a:r>
            <a:r>
              <a:rPr b="1" lang="en-US" sz="1100">
                <a:solidFill>
                  <a:srgbClr val="292929"/>
                </a:solidFill>
                <a:highlight>
                  <a:srgbClr val="FAFAFA"/>
                </a:highlight>
                <a:latin typeface="Arial"/>
                <a:ea typeface="Arial"/>
                <a:cs typeface="Arial"/>
                <a:sym typeface="Arial"/>
              </a:rPr>
              <a:t>END </a:t>
            </a:r>
            <a:r>
              <a:rPr lang="en-US" sz="1100">
                <a:solidFill>
                  <a:srgbClr val="292929"/>
                </a:solidFill>
                <a:highlight>
                  <a:srgbClr val="FAFAFA"/>
                </a:highlight>
                <a:latin typeface="Arial"/>
                <a:ea typeface="Arial"/>
                <a:cs typeface="Arial"/>
                <a:sym typeface="Arial"/>
              </a:rPr>
              <a:t>at the final stage of CASE to end the statement.</a:t>
            </a:r>
            <a:endParaRPr sz="1100"/>
          </a:p>
        </p:txBody>
      </p:sp>
      <p:sp>
        <p:nvSpPr>
          <p:cNvPr id="762" name="Google Shape;762;g14b59f63f92_1_19:notes"/>
          <p:cNvSpPr/>
          <p:nvPr>
            <p:ph idx="2" type="sldImg"/>
          </p:nvPr>
        </p:nvSpPr>
        <p:spPr>
          <a:xfrm>
            <a:off x="1143141" y="685795"/>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14b59f63f92_1_25:notes"/>
          <p:cNvSpPr txBox="1"/>
          <p:nvPr>
            <p:ph idx="1" type="body"/>
          </p:nvPr>
        </p:nvSpPr>
        <p:spPr>
          <a:xfrm>
            <a:off x="685787" y="4343386"/>
            <a:ext cx="5486400" cy="4114800"/>
          </a:xfrm>
          <a:prstGeom prst="rect">
            <a:avLst/>
          </a:prstGeom>
          <a:noFill/>
          <a:ln>
            <a:noFill/>
          </a:ln>
        </p:spPr>
        <p:txBody>
          <a:bodyPr anchorCtr="0" anchor="t" bIns="81475" lIns="81475" spcFirstLastPara="1" rIns="81475" wrap="square" tIns="81475">
            <a:noAutofit/>
          </a:bodyPr>
          <a:lstStyle/>
          <a:p>
            <a:pPr indent="0" lvl="0" marL="0" rtl="0" algn="l">
              <a:lnSpc>
                <a:spcPct val="100000"/>
              </a:lnSpc>
              <a:spcBef>
                <a:spcPts val="0"/>
              </a:spcBef>
              <a:spcAft>
                <a:spcPts val="0"/>
              </a:spcAft>
              <a:buSzPts val="1000"/>
              <a:buNone/>
            </a:pPr>
            <a:r>
              <a:t/>
            </a:r>
            <a:endParaRPr/>
          </a:p>
        </p:txBody>
      </p:sp>
      <p:sp>
        <p:nvSpPr>
          <p:cNvPr id="770" name="Google Shape;770;g14b59f63f92_1_25:notes"/>
          <p:cNvSpPr/>
          <p:nvPr>
            <p:ph idx="2" type="sldImg"/>
          </p:nvPr>
        </p:nvSpPr>
        <p:spPr>
          <a:xfrm>
            <a:off x="1143141" y="685795"/>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14b59f63f92_1_1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14b59f63f92_1_1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g14b59f63f92_1_1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4b59f63f92_1_116:notes"/>
          <p:cNvSpPr/>
          <p:nvPr>
            <p:ph idx="2" type="sldImg"/>
          </p:nvPr>
        </p:nvSpPr>
        <p:spPr>
          <a:xfrm>
            <a:off x="1143141" y="685795"/>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4b59f63f92_1_116:notes"/>
          <p:cNvSpPr txBox="1"/>
          <p:nvPr>
            <p:ph idx="1" type="body"/>
          </p:nvPr>
        </p:nvSpPr>
        <p:spPr>
          <a:xfrm>
            <a:off x="685787" y="434338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14b59f63f92_2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14b59f63f92_2_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g14b59f63f92_2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151550ca8c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151550ca8c0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g151550ca8c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321" name="Google Shape;32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151550ca8c0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151550ca8c0_0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g151550ca8c0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3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829" name="Google Shape;829;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21002d28049_0_0:notes"/>
          <p:cNvSpPr txBox="1"/>
          <p:nvPr>
            <p:ph idx="1" type="body"/>
          </p:nvPr>
        </p:nvSpPr>
        <p:spPr>
          <a:xfrm>
            <a:off x="685800" y="4400550"/>
            <a:ext cx="5486400" cy="3600600"/>
          </a:xfrm>
          <a:prstGeom prst="rect">
            <a:avLst/>
          </a:prstGeom>
          <a:noFill/>
          <a:ln>
            <a:noFill/>
          </a:ln>
        </p:spPr>
        <p:txBody>
          <a:bodyPr anchorCtr="0" anchor="t" bIns="91450" lIns="91450" spcFirstLastPara="1" rIns="91450" wrap="square" tIns="9145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a:p>
        </p:txBody>
      </p:sp>
      <p:sp>
        <p:nvSpPr>
          <p:cNvPr id="836" name="Google Shape;836;g21002d2804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304800" lvl="0" marL="457200" rtl="0" algn="l">
              <a:spcBef>
                <a:spcPts val="1000"/>
              </a:spcBef>
              <a:spcAft>
                <a:spcPts val="0"/>
              </a:spcAft>
              <a:buClr>
                <a:srgbClr val="FF9900"/>
              </a:buClr>
              <a:buSzPts val="1200"/>
              <a:buFont typeface="Noto Sans Symbols"/>
              <a:buChar char="❑"/>
            </a:pPr>
            <a:r>
              <a:rPr b="1" lang="en-US">
                <a:latin typeface="Century Gothic"/>
                <a:ea typeface="Century Gothic"/>
                <a:cs typeface="Century Gothic"/>
                <a:sym typeface="Century Gothic"/>
              </a:rPr>
              <a:t>Why we need TRIM() →</a:t>
            </a:r>
            <a:r>
              <a:rPr lang="en-US">
                <a:latin typeface="Century Gothic"/>
                <a:ea typeface="Century Gothic"/>
                <a:cs typeface="Century Gothic"/>
                <a:sym typeface="Century Gothic"/>
              </a:rPr>
              <a:t> One of the most important tasks in data cleaning is to remove the unwanted leading and trailing characters. The data from user’s input is typically not what we expected. Sometimes, it is not well-formed, such as wrong cases, or some that even contain leading and trailing spaces and other unwanted characters. To keep the data in the correct format, before </a:t>
            </a:r>
            <a:r>
              <a:rPr b="1" lang="en-US" u="sng">
                <a:latin typeface="Century Gothic"/>
                <a:ea typeface="Century Gothic"/>
                <a:cs typeface="Century Gothic"/>
                <a:sym typeface="Century Gothic"/>
                <a:hlinkClick r:id="rId2"/>
              </a:rPr>
              <a:t>inserting</a:t>
            </a:r>
            <a:r>
              <a:rPr lang="en-US">
                <a:latin typeface="Century Gothic"/>
                <a:ea typeface="Century Gothic"/>
                <a:cs typeface="Century Gothic"/>
                <a:sym typeface="Century Gothic"/>
              </a:rPr>
              <a:t> or </a:t>
            </a:r>
            <a:r>
              <a:rPr b="1" lang="en-US" u="sng">
                <a:latin typeface="Century Gothic"/>
                <a:ea typeface="Century Gothic"/>
                <a:cs typeface="Century Gothic"/>
                <a:sym typeface="Century Gothic"/>
                <a:hlinkClick r:id="rId3"/>
              </a:rPr>
              <a:t>updating</a:t>
            </a:r>
            <a:r>
              <a:rPr b="1" lang="en-US" u="sng">
                <a:latin typeface="Century Gothic"/>
                <a:ea typeface="Century Gothic"/>
                <a:cs typeface="Century Gothic"/>
                <a:sym typeface="Century Gothic"/>
              </a:rPr>
              <a:t> </a:t>
            </a:r>
            <a:r>
              <a:rPr lang="en-US">
                <a:latin typeface="Century Gothic"/>
                <a:ea typeface="Century Gothic"/>
                <a:cs typeface="Century Gothic"/>
                <a:sym typeface="Century Gothic"/>
              </a:rPr>
              <a:t>data in the database, you need to clean it up. </a:t>
            </a:r>
            <a:endParaRPr/>
          </a:p>
        </p:txBody>
      </p:sp>
      <p:sp>
        <p:nvSpPr>
          <p:cNvPr id="329" name="Google Shape;3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6:notes"/>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339" name="Google Shape;33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7:notes"/>
          <p:cNvSpPr/>
          <p:nvPr>
            <p:ph idx="2" type="sldImg"/>
          </p:nvPr>
        </p:nvSpPr>
        <p:spPr>
          <a:xfrm>
            <a:off x="381000" y="693738"/>
            <a:ext cx="6094413"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p7:notes"/>
          <p:cNvSpPr txBox="1"/>
          <p:nvPr>
            <p:ph idx="1" type="body"/>
          </p:nvPr>
        </p:nvSpPr>
        <p:spPr>
          <a:xfrm>
            <a:off x="685800" y="4343236"/>
            <a:ext cx="5486082" cy="276999"/>
          </a:xfrm>
          <a:prstGeom prst="rect">
            <a:avLst/>
          </a:prstGeom>
          <a:noFill/>
          <a:ln>
            <a:noFill/>
          </a:ln>
        </p:spPr>
        <p:txBody>
          <a:bodyPr anchorCtr="0" anchor="t" bIns="0" lIns="0" spcFirstLastPara="1" rIns="0" wrap="square" tIns="0">
            <a:noAutofit/>
          </a:bodyPr>
          <a:lstStyle/>
          <a:p>
            <a:pPr indent="-228600" lvl="0" marL="457200" marR="0" rtl="0" algn="l">
              <a:lnSpc>
                <a:spcPct val="100000"/>
              </a:lnSpc>
              <a:spcBef>
                <a:spcPts val="0"/>
              </a:spcBef>
              <a:spcAft>
                <a:spcPts val="0"/>
              </a:spcAft>
              <a:buClr>
                <a:srgbClr val="000000"/>
              </a:buClr>
              <a:buSzPts val="1400"/>
              <a:buFont typeface="Arial"/>
              <a:buNone/>
            </a:pPr>
            <a:r>
              <a:rPr lang="en-US" sz="900"/>
              <a:t>You final result might be different .</a:t>
            </a:r>
            <a:endParaRPr sz="9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42" name="Shape 42"/>
        <p:cNvGrpSpPr/>
        <p:nvPr/>
      </p:nvGrpSpPr>
      <p:grpSpPr>
        <a:xfrm>
          <a:off x="0" y="0"/>
          <a:ext cx="0" cy="0"/>
          <a:chOff x="0" y="0"/>
          <a:chExt cx="0" cy="0"/>
        </a:xfrm>
      </p:grpSpPr>
      <p:sp>
        <p:nvSpPr>
          <p:cNvPr id="43" name="Google Shape;43;p2"/>
          <p:cNvSpPr/>
          <p:nvPr/>
        </p:nvSpPr>
        <p:spPr>
          <a:xfrm>
            <a:off x="0" y="1572833"/>
            <a:ext cx="12192000" cy="4127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 name="Google Shape;44;p2"/>
          <p:cNvSpPr txBox="1"/>
          <p:nvPr>
            <p:ph type="title"/>
          </p:nvPr>
        </p:nvSpPr>
        <p:spPr>
          <a:xfrm>
            <a:off x="0" y="2800533"/>
            <a:ext cx="12192000" cy="1917600"/>
          </a:xfrm>
          <a:prstGeom prst="rect">
            <a:avLst/>
          </a:prstGeom>
        </p:spPr>
        <p:txBody>
          <a:bodyPr anchorCtr="0" anchor="t" bIns="121900" lIns="121900" spcFirstLastPara="1" rIns="121900" wrap="square" tIns="121900">
            <a:noAutofit/>
          </a:bodyPr>
          <a:lstStyle>
            <a:lvl1pPr lvl="0" algn="ctr">
              <a:spcBef>
                <a:spcPts val="0"/>
              </a:spcBef>
              <a:spcAft>
                <a:spcPts val="0"/>
              </a:spcAft>
              <a:buClr>
                <a:srgbClr val="FEC14F"/>
              </a:buClr>
              <a:buSzPts val="5300"/>
              <a:buFont typeface="Avenir"/>
              <a:buNone/>
              <a:defRPr sz="5300">
                <a:solidFill>
                  <a:srgbClr val="FEC14F"/>
                </a:solidFill>
                <a:latin typeface="Avenir"/>
                <a:ea typeface="Avenir"/>
                <a:cs typeface="Avenir"/>
                <a:sym typeface="Avenir"/>
              </a:defRPr>
            </a:lvl1pPr>
            <a:lvl2pPr lvl="1" algn="ctr">
              <a:spcBef>
                <a:spcPts val="0"/>
              </a:spcBef>
              <a:spcAft>
                <a:spcPts val="0"/>
              </a:spcAft>
              <a:buClr>
                <a:srgbClr val="FEC14F"/>
              </a:buClr>
              <a:buSzPts val="4800"/>
              <a:buNone/>
              <a:defRPr sz="4800">
                <a:solidFill>
                  <a:srgbClr val="FEC14F"/>
                </a:solidFill>
              </a:defRPr>
            </a:lvl2pPr>
            <a:lvl3pPr lvl="2" algn="ctr">
              <a:spcBef>
                <a:spcPts val="0"/>
              </a:spcBef>
              <a:spcAft>
                <a:spcPts val="0"/>
              </a:spcAft>
              <a:buClr>
                <a:srgbClr val="FEC14F"/>
              </a:buClr>
              <a:buSzPts val="4800"/>
              <a:buNone/>
              <a:defRPr sz="4800">
                <a:solidFill>
                  <a:srgbClr val="FEC14F"/>
                </a:solidFill>
              </a:defRPr>
            </a:lvl3pPr>
            <a:lvl4pPr lvl="3" algn="ctr">
              <a:spcBef>
                <a:spcPts val="0"/>
              </a:spcBef>
              <a:spcAft>
                <a:spcPts val="0"/>
              </a:spcAft>
              <a:buClr>
                <a:srgbClr val="FEC14F"/>
              </a:buClr>
              <a:buSzPts val="4800"/>
              <a:buNone/>
              <a:defRPr sz="4800">
                <a:solidFill>
                  <a:srgbClr val="FEC14F"/>
                </a:solidFill>
              </a:defRPr>
            </a:lvl4pPr>
            <a:lvl5pPr lvl="4" algn="ctr">
              <a:spcBef>
                <a:spcPts val="0"/>
              </a:spcBef>
              <a:spcAft>
                <a:spcPts val="0"/>
              </a:spcAft>
              <a:buClr>
                <a:srgbClr val="FEC14F"/>
              </a:buClr>
              <a:buSzPts val="4800"/>
              <a:buNone/>
              <a:defRPr sz="4800">
                <a:solidFill>
                  <a:srgbClr val="FEC14F"/>
                </a:solidFill>
              </a:defRPr>
            </a:lvl5pPr>
            <a:lvl6pPr lvl="5" algn="ctr">
              <a:spcBef>
                <a:spcPts val="0"/>
              </a:spcBef>
              <a:spcAft>
                <a:spcPts val="0"/>
              </a:spcAft>
              <a:buClr>
                <a:srgbClr val="FEC14F"/>
              </a:buClr>
              <a:buSzPts val="4800"/>
              <a:buNone/>
              <a:defRPr sz="4800">
                <a:solidFill>
                  <a:srgbClr val="FEC14F"/>
                </a:solidFill>
              </a:defRPr>
            </a:lvl6pPr>
            <a:lvl7pPr lvl="6" algn="ctr">
              <a:spcBef>
                <a:spcPts val="0"/>
              </a:spcBef>
              <a:spcAft>
                <a:spcPts val="0"/>
              </a:spcAft>
              <a:buClr>
                <a:srgbClr val="FEC14F"/>
              </a:buClr>
              <a:buSzPts val="4800"/>
              <a:buNone/>
              <a:defRPr sz="4800">
                <a:solidFill>
                  <a:srgbClr val="FEC14F"/>
                </a:solidFill>
              </a:defRPr>
            </a:lvl7pPr>
            <a:lvl8pPr lvl="7" algn="ctr">
              <a:spcBef>
                <a:spcPts val="0"/>
              </a:spcBef>
              <a:spcAft>
                <a:spcPts val="0"/>
              </a:spcAft>
              <a:buClr>
                <a:srgbClr val="FEC14F"/>
              </a:buClr>
              <a:buSzPts val="4800"/>
              <a:buNone/>
              <a:defRPr sz="4800">
                <a:solidFill>
                  <a:srgbClr val="FEC14F"/>
                </a:solidFill>
              </a:defRPr>
            </a:lvl8pPr>
            <a:lvl9pPr lvl="8" algn="ctr">
              <a:spcBef>
                <a:spcPts val="0"/>
              </a:spcBef>
              <a:spcAft>
                <a:spcPts val="0"/>
              </a:spcAft>
              <a:buClr>
                <a:srgbClr val="FEC14F"/>
              </a:buClr>
              <a:buSzPts val="4800"/>
              <a:buNone/>
              <a:defRPr sz="4800">
                <a:solidFill>
                  <a:srgbClr val="FEC14F"/>
                </a:solidFill>
              </a:defRPr>
            </a:lvl9pPr>
          </a:lstStyle>
          <a:p/>
        </p:txBody>
      </p:sp>
      <p:sp>
        <p:nvSpPr>
          <p:cNvPr id="45" name="Google Shape;45;p2"/>
          <p:cNvSpPr/>
          <p:nvPr/>
        </p:nvSpPr>
        <p:spPr>
          <a:xfrm rot="10800000">
            <a:off x="3562533" y="4262593"/>
            <a:ext cx="4862564" cy="1578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rgbClr val="9FC5E8"/>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p:cSld name="CUSTOM_3">
    <p:spTree>
      <p:nvGrpSpPr>
        <p:cNvPr id="95" name="Shape 95"/>
        <p:cNvGrpSpPr/>
        <p:nvPr/>
      </p:nvGrpSpPr>
      <p:grpSpPr>
        <a:xfrm>
          <a:off x="0" y="0"/>
          <a:ext cx="0" cy="0"/>
          <a:chOff x="0" y="0"/>
          <a:chExt cx="0" cy="0"/>
        </a:xfrm>
      </p:grpSpPr>
      <p:sp>
        <p:nvSpPr>
          <p:cNvPr id="96" name="Google Shape;96;p11"/>
          <p:cNvSpPr txBox="1"/>
          <p:nvPr>
            <p:ph type="title"/>
          </p:nvPr>
        </p:nvSpPr>
        <p:spPr>
          <a:xfrm>
            <a:off x="647433" y="899933"/>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3300"/>
              <a:buNone/>
              <a:defRPr b="1"/>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sp>
        <p:nvSpPr>
          <p:cNvPr id="97" name="Google Shape;97;p11"/>
          <p:cNvSpPr/>
          <p:nvPr/>
        </p:nvSpPr>
        <p:spPr>
          <a:xfrm>
            <a:off x="647433" y="1970433"/>
            <a:ext cx="3190800" cy="3776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 name="Google Shape;98;p11"/>
          <p:cNvSpPr/>
          <p:nvPr/>
        </p:nvSpPr>
        <p:spPr>
          <a:xfrm>
            <a:off x="4125567" y="1970433"/>
            <a:ext cx="7389000" cy="3776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9" name="Google Shape;99;p11"/>
          <p:cNvSpPr/>
          <p:nvPr>
            <p:ph idx="2" type="pic"/>
          </p:nvPr>
        </p:nvSpPr>
        <p:spPr>
          <a:xfrm>
            <a:off x="1149400" y="2421967"/>
            <a:ext cx="2257800" cy="2853300"/>
          </a:xfrm>
          <a:prstGeom prst="roundRect">
            <a:avLst>
              <a:gd fmla="val 16667" name="adj"/>
            </a:avLst>
          </a:prstGeom>
          <a:noFill/>
          <a:ln>
            <a:noFill/>
          </a:ln>
        </p:spPr>
      </p:sp>
      <p:sp>
        <p:nvSpPr>
          <p:cNvPr id="100" name="Google Shape;100;p11"/>
          <p:cNvSpPr txBox="1"/>
          <p:nvPr>
            <p:ph idx="1" type="body"/>
          </p:nvPr>
        </p:nvSpPr>
        <p:spPr>
          <a:xfrm>
            <a:off x="4536067" y="2421967"/>
            <a:ext cx="6629700" cy="3017100"/>
          </a:xfrm>
          <a:prstGeom prst="rect">
            <a:avLst/>
          </a:prstGeom>
        </p:spPr>
        <p:txBody>
          <a:bodyPr anchorCtr="0" anchor="t" bIns="121900" lIns="121900" spcFirstLastPara="1" rIns="121900" wrap="square" tIns="121900">
            <a:normAutofit/>
          </a:bodyPr>
          <a:lstStyle>
            <a:lvl1pPr indent="-361950" lvl="0" marL="457200">
              <a:spcBef>
                <a:spcPts val="0"/>
              </a:spcBef>
              <a:spcAft>
                <a:spcPts val="0"/>
              </a:spcAft>
              <a:buClr>
                <a:schemeClr val="lt1"/>
              </a:buClr>
              <a:buSzPts val="2100"/>
              <a:buChar char="●"/>
              <a:defRPr>
                <a:solidFill>
                  <a:schemeClr val="lt1"/>
                </a:solidFill>
              </a:defRPr>
            </a:lvl1pPr>
            <a:lvl2pPr indent="-349250" lvl="1" marL="914400">
              <a:spcBef>
                <a:spcPts val="0"/>
              </a:spcBef>
              <a:spcAft>
                <a:spcPts val="0"/>
              </a:spcAft>
              <a:buClr>
                <a:schemeClr val="lt1"/>
              </a:buClr>
              <a:buSzPts val="1900"/>
              <a:buChar char="○"/>
              <a:defRPr>
                <a:solidFill>
                  <a:schemeClr val="lt1"/>
                </a:solidFill>
              </a:defRPr>
            </a:lvl2pPr>
            <a:lvl3pPr indent="-349250" lvl="2" marL="1371600">
              <a:spcBef>
                <a:spcPts val="0"/>
              </a:spcBef>
              <a:spcAft>
                <a:spcPts val="0"/>
              </a:spcAft>
              <a:buClr>
                <a:schemeClr val="lt1"/>
              </a:buClr>
              <a:buSzPts val="1900"/>
              <a:buChar char="■"/>
              <a:defRPr>
                <a:solidFill>
                  <a:schemeClr val="lt1"/>
                </a:solidFill>
              </a:defRPr>
            </a:lvl3pPr>
            <a:lvl4pPr indent="-349250" lvl="3" marL="1828800">
              <a:spcBef>
                <a:spcPts val="0"/>
              </a:spcBef>
              <a:spcAft>
                <a:spcPts val="0"/>
              </a:spcAft>
              <a:buClr>
                <a:schemeClr val="lt1"/>
              </a:buClr>
              <a:buSzPts val="1900"/>
              <a:buChar char="●"/>
              <a:defRPr>
                <a:solidFill>
                  <a:schemeClr val="lt1"/>
                </a:solidFill>
              </a:defRPr>
            </a:lvl4pPr>
            <a:lvl5pPr indent="-349250" lvl="4" marL="2286000">
              <a:spcBef>
                <a:spcPts val="0"/>
              </a:spcBef>
              <a:spcAft>
                <a:spcPts val="0"/>
              </a:spcAft>
              <a:buClr>
                <a:schemeClr val="lt1"/>
              </a:buClr>
              <a:buSzPts val="1900"/>
              <a:buChar char="○"/>
              <a:defRPr>
                <a:solidFill>
                  <a:schemeClr val="lt1"/>
                </a:solidFill>
              </a:defRPr>
            </a:lvl5pPr>
            <a:lvl6pPr indent="-349250" lvl="5" marL="2743200">
              <a:spcBef>
                <a:spcPts val="0"/>
              </a:spcBef>
              <a:spcAft>
                <a:spcPts val="0"/>
              </a:spcAft>
              <a:buClr>
                <a:schemeClr val="lt1"/>
              </a:buClr>
              <a:buSzPts val="1900"/>
              <a:buChar char="■"/>
              <a:defRPr>
                <a:solidFill>
                  <a:schemeClr val="lt1"/>
                </a:solidFill>
              </a:defRPr>
            </a:lvl6pPr>
            <a:lvl7pPr indent="-349250" lvl="6" marL="3200400">
              <a:spcBef>
                <a:spcPts val="0"/>
              </a:spcBef>
              <a:spcAft>
                <a:spcPts val="0"/>
              </a:spcAft>
              <a:buClr>
                <a:schemeClr val="lt1"/>
              </a:buClr>
              <a:buSzPts val="1900"/>
              <a:buChar char="●"/>
              <a:defRPr>
                <a:solidFill>
                  <a:schemeClr val="lt1"/>
                </a:solidFill>
              </a:defRPr>
            </a:lvl7pPr>
            <a:lvl8pPr indent="-349250" lvl="7" marL="3657600">
              <a:spcBef>
                <a:spcPts val="0"/>
              </a:spcBef>
              <a:spcAft>
                <a:spcPts val="0"/>
              </a:spcAft>
              <a:buClr>
                <a:schemeClr val="lt1"/>
              </a:buClr>
              <a:buSzPts val="1900"/>
              <a:buChar char="○"/>
              <a:defRPr>
                <a:solidFill>
                  <a:schemeClr val="lt1"/>
                </a:solidFill>
              </a:defRPr>
            </a:lvl8pPr>
            <a:lvl9pPr indent="-349250" lvl="8" marL="4114800">
              <a:spcBef>
                <a:spcPts val="0"/>
              </a:spcBef>
              <a:spcAft>
                <a:spcPts val="0"/>
              </a:spcAft>
              <a:buClr>
                <a:schemeClr val="lt1"/>
              </a:buClr>
              <a:buSzPts val="1900"/>
              <a:buChar char="■"/>
              <a:defRPr>
                <a:solidFill>
                  <a:schemeClr val="lt1"/>
                </a:solidFill>
              </a:defRPr>
            </a:lvl9pPr>
          </a:lstStyle>
          <a:p/>
        </p:txBody>
      </p:sp>
      <p:sp>
        <p:nvSpPr>
          <p:cNvPr id="101" name="Google Shape;101;p11"/>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2" name="Google Shape;102;p11"/>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3" name="Shape 103"/>
        <p:cNvGrpSpPr/>
        <p:nvPr/>
      </p:nvGrpSpPr>
      <p:grpSpPr>
        <a:xfrm>
          <a:off x="0" y="0"/>
          <a:ext cx="0" cy="0"/>
          <a:chOff x="0" y="0"/>
          <a:chExt cx="0" cy="0"/>
        </a:xfrm>
      </p:grpSpPr>
      <p:sp>
        <p:nvSpPr>
          <p:cNvPr id="104" name="Google Shape;104;p12"/>
          <p:cNvSpPr txBox="1"/>
          <p:nvPr>
            <p:ph type="title"/>
          </p:nvPr>
        </p:nvSpPr>
        <p:spPr>
          <a:xfrm>
            <a:off x="653667" y="600200"/>
            <a:ext cx="11220900" cy="5454300"/>
          </a:xfrm>
          <a:prstGeom prst="rect">
            <a:avLst/>
          </a:prstGeom>
        </p:spPr>
        <p:txBody>
          <a:bodyPr anchorCtr="0" anchor="ctr" bIns="121900" lIns="121900" spcFirstLastPara="1" rIns="121900" wrap="square" tIns="121900">
            <a:spAutoFit/>
          </a:bodyPr>
          <a:lstStyle>
            <a:lvl1pPr lvl="0">
              <a:spcBef>
                <a:spcPts val="0"/>
              </a:spcBef>
              <a:spcAft>
                <a:spcPts val="0"/>
              </a:spcAft>
              <a:buClr>
                <a:srgbClr val="0079C0"/>
              </a:buClr>
              <a:buSzPts val="6300"/>
              <a:buChar char="●"/>
              <a:defRPr b="1" sz="6300">
                <a:solidFill>
                  <a:srgbClr val="0079C0"/>
                </a:solidFill>
              </a:defRPr>
            </a:lvl1pPr>
            <a:lvl2pPr lvl="1">
              <a:spcBef>
                <a:spcPts val="0"/>
              </a:spcBef>
              <a:spcAft>
                <a:spcPts val="0"/>
              </a:spcAft>
              <a:buSzPts val="6400"/>
              <a:buChar char="○"/>
              <a:defRPr sz="6400"/>
            </a:lvl2pPr>
            <a:lvl3pPr lvl="2">
              <a:spcBef>
                <a:spcPts val="0"/>
              </a:spcBef>
              <a:spcAft>
                <a:spcPts val="0"/>
              </a:spcAft>
              <a:buSzPts val="6400"/>
              <a:buChar char="■"/>
              <a:defRPr sz="6400"/>
            </a:lvl3pPr>
            <a:lvl4pPr lvl="3">
              <a:spcBef>
                <a:spcPts val="0"/>
              </a:spcBef>
              <a:spcAft>
                <a:spcPts val="0"/>
              </a:spcAft>
              <a:buSzPts val="6400"/>
              <a:buChar char="●"/>
              <a:defRPr sz="6400"/>
            </a:lvl4pPr>
            <a:lvl5pPr lvl="4">
              <a:spcBef>
                <a:spcPts val="0"/>
              </a:spcBef>
              <a:spcAft>
                <a:spcPts val="0"/>
              </a:spcAft>
              <a:buSzPts val="6400"/>
              <a:buChar char="○"/>
              <a:defRPr sz="6400"/>
            </a:lvl5pPr>
            <a:lvl6pPr lvl="5">
              <a:spcBef>
                <a:spcPts val="0"/>
              </a:spcBef>
              <a:spcAft>
                <a:spcPts val="0"/>
              </a:spcAft>
              <a:buSzPts val="6400"/>
              <a:buChar char="■"/>
              <a:defRPr sz="6400"/>
            </a:lvl6pPr>
            <a:lvl7pPr lvl="6">
              <a:spcBef>
                <a:spcPts val="0"/>
              </a:spcBef>
              <a:spcAft>
                <a:spcPts val="0"/>
              </a:spcAft>
              <a:buSzPts val="6400"/>
              <a:buChar char="●"/>
              <a:defRPr sz="6400"/>
            </a:lvl7pPr>
            <a:lvl8pPr lvl="7">
              <a:spcBef>
                <a:spcPts val="0"/>
              </a:spcBef>
              <a:spcAft>
                <a:spcPts val="0"/>
              </a:spcAft>
              <a:buSzPts val="6400"/>
              <a:buChar char="○"/>
              <a:defRPr sz="6400"/>
            </a:lvl8pPr>
            <a:lvl9pPr lvl="8">
              <a:spcBef>
                <a:spcPts val="0"/>
              </a:spcBef>
              <a:spcAft>
                <a:spcPts val="0"/>
              </a:spcAft>
              <a:buSzPts val="6400"/>
              <a:buChar char="■"/>
              <a:defRPr sz="6400"/>
            </a:lvl9pPr>
          </a:lstStyle>
          <a:p/>
        </p:txBody>
      </p:sp>
      <p:sp>
        <p:nvSpPr>
          <p:cNvPr id="105" name="Google Shape;105;p12"/>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 name="Google Shape;106;p12"/>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7" name="Shape 107"/>
        <p:cNvGrpSpPr/>
        <p:nvPr/>
      </p:nvGrpSpPr>
      <p:grpSpPr>
        <a:xfrm>
          <a:off x="0" y="0"/>
          <a:ext cx="0" cy="0"/>
          <a:chOff x="0" y="0"/>
          <a:chExt cx="0" cy="0"/>
        </a:xfrm>
      </p:grpSpPr>
      <p:sp>
        <p:nvSpPr>
          <p:cNvPr id="108" name="Google Shape;108;p13"/>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9" name="Google Shape;109;p13"/>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bg>
      <p:bgPr>
        <a:blipFill>
          <a:blip r:embed="rId2">
            <a:alphaModFix/>
          </a:blip>
          <a:stretch>
            <a:fillRect/>
          </a:stretch>
        </a:blipFill>
      </p:bgPr>
    </p:bg>
    <p:spTree>
      <p:nvGrpSpPr>
        <p:cNvPr id="110" name="Shape 110"/>
        <p:cNvGrpSpPr/>
        <p:nvPr/>
      </p:nvGrpSpPr>
      <p:grpSpPr>
        <a:xfrm>
          <a:off x="0" y="0"/>
          <a:ext cx="0" cy="0"/>
          <a:chOff x="0" y="0"/>
          <a:chExt cx="0" cy="0"/>
        </a:xfrm>
      </p:grpSpPr>
      <p:pic>
        <p:nvPicPr>
          <p:cNvPr descr="Celestia-R1---OverlayTitleHD.png" id="111" name="Google Shape;111;p14"/>
          <p:cNvPicPr preferRelativeResize="0"/>
          <p:nvPr/>
        </p:nvPicPr>
        <p:blipFill rotWithShape="1">
          <a:blip r:embed="rId3">
            <a:alphaModFix/>
          </a:blip>
          <a:srcRect b="0" l="0" r="0" t="0"/>
          <a:stretch/>
        </p:blipFill>
        <p:spPr>
          <a:xfrm>
            <a:off x="1" y="0"/>
            <a:ext cx="12188270" cy="6855959"/>
          </a:xfrm>
          <a:prstGeom prst="rect">
            <a:avLst/>
          </a:prstGeom>
          <a:noFill/>
          <a:ln>
            <a:noFill/>
          </a:ln>
        </p:spPr>
      </p:pic>
      <p:sp>
        <p:nvSpPr>
          <p:cNvPr id="112" name="Google Shape;112;p14"/>
          <p:cNvSpPr txBox="1"/>
          <p:nvPr>
            <p:ph type="ctrTitle"/>
          </p:nvPr>
        </p:nvSpPr>
        <p:spPr>
          <a:xfrm>
            <a:off x="3962399" y="1964267"/>
            <a:ext cx="7197600" cy="2421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4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2pPr>
            <a:lvl3pPr lvl="2"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3pPr>
            <a:lvl4pPr lvl="3"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4pPr>
            <a:lvl5pPr lvl="4"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5pPr>
            <a:lvl6pPr lvl="5"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6pPr>
            <a:lvl7pPr lvl="6"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7pPr>
            <a:lvl8pPr lvl="7"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8pPr>
            <a:lvl9pPr lvl="8" marR="0" rtl="0" algn="l">
              <a:lnSpc>
                <a:spcPct val="100000"/>
              </a:lnSpc>
              <a:spcBef>
                <a:spcPts val="0"/>
              </a:spcBef>
              <a:spcAft>
                <a:spcPts val="0"/>
              </a:spcAft>
              <a:buClr>
                <a:schemeClr val="lt2"/>
              </a:buClr>
              <a:buSzPts val="1500"/>
              <a:buFont typeface="Arial"/>
              <a:buNone/>
              <a:defRPr b="0" i="0" sz="1800" u="none" cap="none" strike="noStrike">
                <a:solidFill>
                  <a:schemeClr val="lt2"/>
                </a:solidFill>
              </a:defRPr>
            </a:lvl9pPr>
          </a:lstStyle>
          <a:p/>
        </p:txBody>
      </p:sp>
      <p:sp>
        <p:nvSpPr>
          <p:cNvPr id="113" name="Google Shape;113;p14"/>
          <p:cNvSpPr txBox="1"/>
          <p:nvPr>
            <p:ph idx="1" type="subTitle"/>
          </p:nvPr>
        </p:nvSpPr>
        <p:spPr>
          <a:xfrm>
            <a:off x="3962399" y="4385733"/>
            <a:ext cx="7197600" cy="1405500"/>
          </a:xfrm>
          <a:prstGeom prst="rect">
            <a:avLst/>
          </a:prstGeom>
          <a:noFill/>
          <a:ln>
            <a:noFill/>
          </a:ln>
        </p:spPr>
        <p:txBody>
          <a:bodyPr anchorCtr="0" anchor="t" bIns="91425" lIns="91425" spcFirstLastPara="1" rIns="91425" wrap="square" tIns="91425">
            <a:normAutofit/>
          </a:bodyPr>
          <a:lstStyle>
            <a:lvl1pPr lvl="0" marR="0" rtl="0" algn="r">
              <a:lnSpc>
                <a:spcPct val="100000"/>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lvl="1" marR="0" rtl="0" algn="ctr">
              <a:lnSpc>
                <a:spcPct val="10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2pPr>
            <a:lvl3pPr lvl="2" marR="0" rtl="0" algn="ctr">
              <a:lnSpc>
                <a:spcPct val="100000"/>
              </a:lnSpc>
              <a:spcBef>
                <a:spcPts val="10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lvl="3"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ctr">
              <a:lnSpc>
                <a:spcPct val="100000"/>
              </a:lnSpc>
              <a:spcBef>
                <a:spcPts val="1000"/>
              </a:spcBef>
              <a:spcAft>
                <a:spcPts val="10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114" name="Google Shape;114;p14"/>
          <p:cNvSpPr txBox="1"/>
          <p:nvPr>
            <p:ph idx="10" type="dt"/>
          </p:nvPr>
        </p:nvSpPr>
        <p:spPr>
          <a:xfrm>
            <a:off x="8932557" y="5870575"/>
            <a:ext cx="1600200" cy="3777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15" name="Google Shape;115;p14"/>
          <p:cNvSpPr txBox="1"/>
          <p:nvPr>
            <p:ph idx="11" type="ftr"/>
          </p:nvPr>
        </p:nvSpPr>
        <p:spPr>
          <a:xfrm>
            <a:off x="3962399" y="5870575"/>
            <a:ext cx="4893900" cy="37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16" name="Google Shape;116;p14"/>
          <p:cNvSpPr txBox="1"/>
          <p:nvPr>
            <p:ph idx="12" type="sldNum"/>
          </p:nvPr>
        </p:nvSpPr>
        <p:spPr>
          <a:xfrm>
            <a:off x="10608958"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spTree>
      <p:nvGrpSpPr>
        <p:cNvPr id="117" name="Shape 117"/>
        <p:cNvGrpSpPr/>
        <p:nvPr/>
      </p:nvGrpSpPr>
      <p:grpSpPr>
        <a:xfrm>
          <a:off x="0" y="0"/>
          <a:ext cx="0" cy="0"/>
          <a:chOff x="0" y="0"/>
          <a:chExt cx="0" cy="0"/>
        </a:xfrm>
      </p:grpSpPr>
      <p:grpSp>
        <p:nvGrpSpPr>
          <p:cNvPr id="118" name="Google Shape;118;p15"/>
          <p:cNvGrpSpPr/>
          <p:nvPr/>
        </p:nvGrpSpPr>
        <p:grpSpPr>
          <a:xfrm>
            <a:off x="0" y="-2373"/>
            <a:ext cx="12192000" cy="6867714"/>
            <a:chOff x="0" y="-2373"/>
            <a:chExt cx="12192000" cy="6867027"/>
          </a:xfrm>
        </p:grpSpPr>
        <p:sp>
          <p:nvSpPr>
            <p:cNvPr id="119" name="Google Shape;119;p1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0" name="Google Shape;120;p1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1" name="Google Shape;121;p1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2" name="Google Shape;122;p1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3" name="Google Shape;123;p1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4" name="Google Shape;124;p1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5" name="Google Shape;125;p15"/>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6" name="Google Shape;126;p1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27" name="Google Shape;127;p1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28" name="Google Shape;128;p1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29" name="Google Shape;129;p15"/>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30" name="Google Shape;130;p15"/>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31" name="Google Shape;131;p15"/>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32" name="Google Shape;132;p15"/>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33" name="Google Shape;133;p1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34" name="Google Shape;134;p15"/>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5" name="Shape 135"/>
        <p:cNvGrpSpPr/>
        <p:nvPr/>
      </p:nvGrpSpPr>
      <p:grpSpPr>
        <a:xfrm>
          <a:off x="0" y="0"/>
          <a:ext cx="0" cy="0"/>
          <a:chOff x="0" y="0"/>
          <a:chExt cx="0" cy="0"/>
        </a:xfrm>
      </p:grpSpPr>
      <p:sp>
        <p:nvSpPr>
          <p:cNvPr id="136" name="Google Shape;136;p16"/>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SzPts val="3000"/>
              <a:buNone/>
              <a:defRPr b="1" i="0" sz="3000" u="none" cap="none" strike="noStrike"/>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37" name="Google Shape;137;p16"/>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rmAutofit/>
          </a:bodyPr>
          <a:lstStyle>
            <a:lvl1pPr indent="-323850" lvl="0" marL="457200" marR="0" rtl="0" algn="l">
              <a:lnSpc>
                <a:spcPct val="100000"/>
              </a:lnSpc>
              <a:spcBef>
                <a:spcPts val="1000"/>
              </a:spcBef>
              <a:spcAft>
                <a:spcPts val="0"/>
              </a:spcAft>
              <a:buClr>
                <a:srgbClr val="FF9900"/>
              </a:buClr>
              <a:buSzPts val="1500"/>
              <a:buChar char="❑"/>
              <a:defRPr i="0" sz="1800" u="none" cap="none" strike="noStrike">
                <a:solidFill>
                  <a:srgbClr val="222222"/>
                </a:solidFill>
              </a:defRPr>
            </a:lvl1pPr>
            <a:lvl2pPr indent="-311150" lvl="1" marL="914400" marR="0" rtl="0" algn="l">
              <a:lnSpc>
                <a:spcPct val="100000"/>
              </a:lnSpc>
              <a:spcBef>
                <a:spcPts val="1000"/>
              </a:spcBef>
              <a:spcAft>
                <a:spcPts val="0"/>
              </a:spcAft>
              <a:buClr>
                <a:srgbClr val="E69138"/>
              </a:buClr>
              <a:buSzPts val="1300"/>
              <a:buChar char="➢"/>
              <a:defRPr i="0" sz="1600" u="none" cap="none" strike="noStrike">
                <a:solidFill>
                  <a:srgbClr val="222222"/>
                </a:solidFill>
              </a:defRPr>
            </a:lvl2pPr>
            <a:lvl3pPr indent="-298450" lvl="2" marL="1371600" marR="0" rtl="0" algn="l">
              <a:lnSpc>
                <a:spcPct val="100000"/>
              </a:lnSpc>
              <a:spcBef>
                <a:spcPts val="1000"/>
              </a:spcBef>
              <a:spcAft>
                <a:spcPts val="0"/>
              </a:spcAft>
              <a:buClr>
                <a:srgbClr val="E69138"/>
              </a:buClr>
              <a:buSzPts val="1100"/>
              <a:buChar char="▶"/>
              <a:defRPr i="0" sz="1500" u="none" cap="none" strike="noStrike">
                <a:solidFill>
                  <a:srgbClr val="222222"/>
                </a:solidFill>
              </a:defRPr>
            </a:lvl3pPr>
            <a:lvl4pPr indent="-292100" lvl="3" marL="1828800" marR="0" rtl="0" algn="l">
              <a:lnSpc>
                <a:spcPct val="100000"/>
              </a:lnSpc>
              <a:spcBef>
                <a:spcPts val="1000"/>
              </a:spcBef>
              <a:spcAft>
                <a:spcPts val="0"/>
              </a:spcAft>
              <a:buClr>
                <a:srgbClr val="B45F06"/>
              </a:buClr>
              <a:buSzPts val="1000"/>
              <a:buChar char="▶"/>
              <a:defRPr i="0" sz="1200" u="none" cap="none" strike="noStrike">
                <a:solidFill>
                  <a:srgbClr val="222222"/>
                </a:solidFill>
              </a:defRPr>
            </a:lvl4pPr>
            <a:lvl5pPr indent="-292100" lvl="4" marL="2286000" marR="0" rtl="0" algn="l">
              <a:lnSpc>
                <a:spcPct val="100000"/>
              </a:lnSpc>
              <a:spcBef>
                <a:spcPts val="1000"/>
              </a:spcBef>
              <a:spcAft>
                <a:spcPts val="0"/>
              </a:spcAft>
              <a:buClr>
                <a:srgbClr val="222222"/>
              </a:buClr>
              <a:buSzPts val="1000"/>
              <a:buChar char="▶"/>
              <a:defRPr i="0" sz="1200" u="none" cap="none" strike="noStrike">
                <a:solidFill>
                  <a:srgbClr val="222222"/>
                </a:solidFill>
              </a:defRPr>
            </a:lvl5pPr>
            <a:lvl6pPr indent="-292100" lvl="5" marL="2743200" marR="0" rtl="0" algn="l">
              <a:lnSpc>
                <a:spcPct val="100000"/>
              </a:lnSpc>
              <a:spcBef>
                <a:spcPts val="1000"/>
              </a:spcBef>
              <a:spcAft>
                <a:spcPts val="0"/>
              </a:spcAft>
              <a:buClr>
                <a:srgbClr val="222222"/>
              </a:buClr>
              <a:buSzPts val="1000"/>
              <a:buChar char="▶"/>
              <a:defRPr i="0" sz="1200" u="none" cap="none" strike="noStrike">
                <a:solidFill>
                  <a:srgbClr val="222222"/>
                </a:solidFill>
              </a:defRPr>
            </a:lvl6pPr>
            <a:lvl7pPr indent="-292100" lvl="6" marL="3200400" marR="0" rtl="0" algn="l">
              <a:lnSpc>
                <a:spcPct val="100000"/>
              </a:lnSpc>
              <a:spcBef>
                <a:spcPts val="1000"/>
              </a:spcBef>
              <a:spcAft>
                <a:spcPts val="0"/>
              </a:spcAft>
              <a:buClr>
                <a:srgbClr val="222222"/>
              </a:buClr>
              <a:buSzPts val="1000"/>
              <a:buChar char="▶"/>
              <a:defRPr i="0" sz="1200" u="none" cap="none" strike="noStrike">
                <a:solidFill>
                  <a:srgbClr val="222222"/>
                </a:solidFill>
              </a:defRPr>
            </a:lvl7pPr>
            <a:lvl8pPr indent="-292100" lvl="7" marL="3657600" marR="0" rtl="0" algn="l">
              <a:lnSpc>
                <a:spcPct val="100000"/>
              </a:lnSpc>
              <a:spcBef>
                <a:spcPts val="1000"/>
              </a:spcBef>
              <a:spcAft>
                <a:spcPts val="0"/>
              </a:spcAft>
              <a:buClr>
                <a:srgbClr val="222222"/>
              </a:buClr>
              <a:buSzPts val="1000"/>
              <a:buChar char="▶"/>
              <a:defRPr i="0" sz="1200" u="none" cap="none" strike="noStrike">
                <a:solidFill>
                  <a:srgbClr val="222222"/>
                </a:solidFill>
              </a:defRPr>
            </a:lvl8pPr>
            <a:lvl9pPr indent="-292100" lvl="8" marL="4114800" marR="0" rtl="0" algn="l">
              <a:lnSpc>
                <a:spcPct val="100000"/>
              </a:lnSpc>
              <a:spcBef>
                <a:spcPts val="1000"/>
              </a:spcBef>
              <a:spcAft>
                <a:spcPts val="0"/>
              </a:spcAft>
              <a:buClr>
                <a:srgbClr val="222222"/>
              </a:buClr>
              <a:buSzPts val="1000"/>
              <a:buChar char="▶"/>
              <a:defRPr i="0" sz="1200" u="none" cap="none" strike="noStrike">
                <a:solidFill>
                  <a:srgbClr val="222222"/>
                </a:solidFill>
              </a:defRPr>
            </a:lvl9pPr>
          </a:lstStyle>
          <a:p/>
        </p:txBody>
      </p:sp>
      <p:sp>
        <p:nvSpPr>
          <p:cNvPr id="138" name="Google Shape;138;p16"/>
          <p:cNvSpPr txBox="1"/>
          <p:nvPr>
            <p:ph idx="12" type="sldNum"/>
          </p:nvPr>
        </p:nvSpPr>
        <p:spPr>
          <a:xfrm>
            <a:off x="11339974" y="6248151"/>
            <a:ext cx="777600" cy="5409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1pPr>
            <a:lvl2pPr indent="0" lvl="1"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2pPr>
            <a:lvl3pPr indent="0" lvl="2"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3pPr>
            <a:lvl4pPr indent="0" lvl="3"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4pPr>
            <a:lvl5pPr indent="0" lvl="4"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5pPr>
            <a:lvl6pPr indent="0" lvl="5"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6pPr>
            <a:lvl7pPr indent="0" lvl="6"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7pPr>
            <a:lvl8pPr indent="0" lvl="7"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8pPr>
            <a:lvl9pPr indent="0" lvl="8" marL="0" marR="0" rtl="0" algn="ctr">
              <a:lnSpc>
                <a:spcPct val="100000"/>
              </a:lnSpc>
              <a:spcBef>
                <a:spcPts val="0"/>
              </a:spcBef>
              <a:spcAft>
                <a:spcPts val="0"/>
              </a:spcAft>
              <a:buClr>
                <a:srgbClr val="000000"/>
              </a:buClr>
              <a:buSzPts val="2800"/>
              <a:buFont typeface="Arial"/>
              <a:buNone/>
              <a:defRPr i="0" sz="1600" u="none" cap="none" strike="noStrike">
                <a:solidFill>
                  <a:srgbClr val="222222"/>
                </a:solidFill>
              </a:defRPr>
            </a:lvl9pPr>
          </a:lstStyle>
          <a:p>
            <a:pPr indent="0" lvl="0" marL="0" rtl="0" algn="ctr">
              <a:spcBef>
                <a:spcPts val="0"/>
              </a:spcBef>
              <a:spcAft>
                <a:spcPts val="0"/>
              </a:spcAft>
              <a:buNone/>
            </a:pPr>
            <a:fld id="{00000000-1234-1234-1234-123412341234}" type="slidenum">
              <a:rPr lang="en-US"/>
              <a:t>‹#›</a:t>
            </a:fld>
            <a:endParaRPr/>
          </a:p>
        </p:txBody>
      </p:sp>
      <p:sp>
        <p:nvSpPr>
          <p:cNvPr id="139" name="Google Shape;139;p16"/>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2">
    <p:spTree>
      <p:nvGrpSpPr>
        <p:cNvPr id="140" name="Shape 140"/>
        <p:cNvGrpSpPr/>
        <p:nvPr/>
      </p:nvGrpSpPr>
      <p:grpSpPr>
        <a:xfrm>
          <a:off x="0" y="0"/>
          <a:ext cx="0" cy="0"/>
          <a:chOff x="0" y="0"/>
          <a:chExt cx="0" cy="0"/>
        </a:xfrm>
      </p:grpSpPr>
      <p:sp>
        <p:nvSpPr>
          <p:cNvPr id="141" name="Google Shape;141;p17"/>
          <p:cNvSpPr txBox="1"/>
          <p:nvPr>
            <p:ph type="ctrTitle"/>
          </p:nvPr>
        </p:nvSpPr>
        <p:spPr>
          <a:xfrm>
            <a:off x="1524000" y="1122363"/>
            <a:ext cx="9144300" cy="23877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500"/>
              <a:buChar char="●"/>
              <a:defRPr sz="6000"/>
            </a:lvl1pPr>
            <a:lvl2pPr lvl="1" rtl="0" algn="l">
              <a:lnSpc>
                <a:spcPct val="100000"/>
              </a:lnSpc>
              <a:spcBef>
                <a:spcPts val="0"/>
              </a:spcBef>
              <a:spcAft>
                <a:spcPts val="0"/>
              </a:spcAft>
              <a:buSzPts val="1500"/>
              <a:buChar char="○"/>
              <a:defRPr/>
            </a:lvl2pPr>
            <a:lvl3pPr lvl="2" rtl="0" algn="l">
              <a:lnSpc>
                <a:spcPct val="100000"/>
              </a:lnSpc>
              <a:spcBef>
                <a:spcPts val="0"/>
              </a:spcBef>
              <a:spcAft>
                <a:spcPts val="0"/>
              </a:spcAft>
              <a:buSzPts val="1500"/>
              <a:buChar char="■"/>
              <a:defRPr/>
            </a:lvl3pPr>
            <a:lvl4pPr lvl="3" rtl="0" algn="l">
              <a:lnSpc>
                <a:spcPct val="100000"/>
              </a:lnSpc>
              <a:spcBef>
                <a:spcPts val="0"/>
              </a:spcBef>
              <a:spcAft>
                <a:spcPts val="0"/>
              </a:spcAft>
              <a:buSzPts val="1500"/>
              <a:buChar char="●"/>
              <a:defRPr/>
            </a:lvl4pPr>
            <a:lvl5pPr lvl="4" rtl="0" algn="l">
              <a:lnSpc>
                <a:spcPct val="100000"/>
              </a:lnSpc>
              <a:spcBef>
                <a:spcPts val="0"/>
              </a:spcBef>
              <a:spcAft>
                <a:spcPts val="0"/>
              </a:spcAft>
              <a:buSzPts val="1500"/>
              <a:buChar char="○"/>
              <a:defRPr/>
            </a:lvl5pPr>
            <a:lvl6pPr lvl="5" rtl="0" algn="l">
              <a:lnSpc>
                <a:spcPct val="100000"/>
              </a:lnSpc>
              <a:spcBef>
                <a:spcPts val="0"/>
              </a:spcBef>
              <a:spcAft>
                <a:spcPts val="0"/>
              </a:spcAft>
              <a:buSzPts val="1500"/>
              <a:buChar char="■"/>
              <a:defRPr/>
            </a:lvl6pPr>
            <a:lvl7pPr lvl="6" rtl="0" algn="l">
              <a:lnSpc>
                <a:spcPct val="100000"/>
              </a:lnSpc>
              <a:spcBef>
                <a:spcPts val="0"/>
              </a:spcBef>
              <a:spcAft>
                <a:spcPts val="0"/>
              </a:spcAft>
              <a:buSzPts val="1500"/>
              <a:buChar char="●"/>
              <a:defRPr/>
            </a:lvl7pPr>
            <a:lvl8pPr lvl="7" rtl="0" algn="l">
              <a:lnSpc>
                <a:spcPct val="100000"/>
              </a:lnSpc>
              <a:spcBef>
                <a:spcPts val="0"/>
              </a:spcBef>
              <a:spcAft>
                <a:spcPts val="0"/>
              </a:spcAft>
              <a:buSzPts val="1500"/>
              <a:buChar char="○"/>
              <a:defRPr/>
            </a:lvl8pPr>
            <a:lvl9pPr lvl="8" rtl="0" algn="l">
              <a:lnSpc>
                <a:spcPct val="100000"/>
              </a:lnSpc>
              <a:spcBef>
                <a:spcPts val="0"/>
              </a:spcBef>
              <a:spcAft>
                <a:spcPts val="0"/>
              </a:spcAft>
              <a:buSzPts val="1500"/>
              <a:buChar char="■"/>
              <a:defRPr/>
            </a:lvl9pPr>
          </a:lstStyle>
          <a:p/>
        </p:txBody>
      </p:sp>
      <p:sp>
        <p:nvSpPr>
          <p:cNvPr id="142" name="Google Shape;142;p17"/>
          <p:cNvSpPr txBox="1"/>
          <p:nvPr>
            <p:ph idx="1" type="subTitle"/>
          </p:nvPr>
        </p:nvSpPr>
        <p:spPr>
          <a:xfrm>
            <a:off x="1524000" y="3602038"/>
            <a:ext cx="9144300" cy="16557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1800"/>
              <a:buNone/>
              <a:defRPr sz="2400"/>
            </a:lvl1pPr>
            <a:lvl2pPr lvl="1" rtl="0" algn="ctr">
              <a:lnSpc>
                <a:spcPct val="100000"/>
              </a:lnSpc>
              <a:spcBef>
                <a:spcPts val="1000"/>
              </a:spcBef>
              <a:spcAft>
                <a:spcPts val="0"/>
              </a:spcAft>
              <a:buSzPts val="1600"/>
              <a:buNone/>
              <a:defRPr sz="2100"/>
            </a:lvl2pPr>
            <a:lvl3pPr lvl="2" rtl="0" algn="ctr">
              <a:lnSpc>
                <a:spcPct val="100000"/>
              </a:lnSpc>
              <a:spcBef>
                <a:spcPts val="1000"/>
              </a:spcBef>
              <a:spcAft>
                <a:spcPts val="0"/>
              </a:spcAft>
              <a:buSzPts val="1500"/>
              <a:buNone/>
              <a:defRPr sz="1800"/>
            </a:lvl3pPr>
            <a:lvl4pPr lvl="3" rtl="0" algn="ctr">
              <a:lnSpc>
                <a:spcPct val="100000"/>
              </a:lnSpc>
              <a:spcBef>
                <a:spcPts val="1000"/>
              </a:spcBef>
              <a:spcAft>
                <a:spcPts val="0"/>
              </a:spcAft>
              <a:buSzPts val="1200"/>
              <a:buNone/>
              <a:defRPr sz="1600"/>
            </a:lvl4pPr>
            <a:lvl5pPr lvl="4" rtl="0" algn="ctr">
              <a:lnSpc>
                <a:spcPct val="100000"/>
              </a:lnSpc>
              <a:spcBef>
                <a:spcPts val="1000"/>
              </a:spcBef>
              <a:spcAft>
                <a:spcPts val="0"/>
              </a:spcAft>
              <a:buSzPts val="1200"/>
              <a:buNone/>
              <a:defRPr sz="1600"/>
            </a:lvl5pPr>
            <a:lvl6pPr lvl="5" rtl="0" algn="ctr">
              <a:lnSpc>
                <a:spcPct val="100000"/>
              </a:lnSpc>
              <a:spcBef>
                <a:spcPts val="1000"/>
              </a:spcBef>
              <a:spcAft>
                <a:spcPts val="0"/>
              </a:spcAft>
              <a:buSzPts val="1200"/>
              <a:buNone/>
              <a:defRPr sz="1600"/>
            </a:lvl6pPr>
            <a:lvl7pPr lvl="6" rtl="0" algn="ctr">
              <a:lnSpc>
                <a:spcPct val="100000"/>
              </a:lnSpc>
              <a:spcBef>
                <a:spcPts val="1000"/>
              </a:spcBef>
              <a:spcAft>
                <a:spcPts val="0"/>
              </a:spcAft>
              <a:buSzPts val="1200"/>
              <a:buNone/>
              <a:defRPr sz="1600"/>
            </a:lvl7pPr>
            <a:lvl8pPr lvl="7" rtl="0" algn="ctr">
              <a:lnSpc>
                <a:spcPct val="100000"/>
              </a:lnSpc>
              <a:spcBef>
                <a:spcPts val="1000"/>
              </a:spcBef>
              <a:spcAft>
                <a:spcPts val="0"/>
              </a:spcAft>
              <a:buSzPts val="1200"/>
              <a:buNone/>
              <a:defRPr sz="1600"/>
            </a:lvl8pPr>
            <a:lvl9pPr lvl="8" rtl="0" algn="ctr">
              <a:lnSpc>
                <a:spcPct val="100000"/>
              </a:lnSpc>
              <a:spcBef>
                <a:spcPts val="1000"/>
              </a:spcBef>
              <a:spcAft>
                <a:spcPts val="1000"/>
              </a:spcAft>
              <a:buSzPts val="1200"/>
              <a:buNone/>
              <a:defRPr sz="1600"/>
            </a:lvl9pPr>
          </a:lstStyle>
          <a:p/>
        </p:txBody>
      </p:sp>
      <p:sp>
        <p:nvSpPr>
          <p:cNvPr id="143" name="Google Shape;143;p17"/>
          <p:cNvSpPr txBox="1"/>
          <p:nvPr>
            <p:ph idx="10" type="dt"/>
          </p:nvPr>
        </p:nvSpPr>
        <p:spPr>
          <a:xfrm>
            <a:off x="8589660" y="5870575"/>
            <a:ext cx="1600200" cy="3777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500"/>
              <a:buChar char="●"/>
              <a:defRPr sz="1500"/>
            </a:lvl1pPr>
            <a:lvl2pPr lvl="1" rtl="0" algn="l">
              <a:lnSpc>
                <a:spcPct val="100000"/>
              </a:lnSpc>
              <a:spcBef>
                <a:spcPts val="0"/>
              </a:spcBef>
              <a:spcAft>
                <a:spcPts val="0"/>
              </a:spcAft>
              <a:buSzPts val="1500"/>
              <a:buChar char="○"/>
              <a:defRPr sz="1500"/>
            </a:lvl2pPr>
            <a:lvl3pPr lvl="2" rtl="0" algn="l">
              <a:lnSpc>
                <a:spcPct val="100000"/>
              </a:lnSpc>
              <a:spcBef>
                <a:spcPts val="0"/>
              </a:spcBef>
              <a:spcAft>
                <a:spcPts val="0"/>
              </a:spcAft>
              <a:buSzPts val="1500"/>
              <a:buChar char="■"/>
              <a:defRPr sz="1500"/>
            </a:lvl3pPr>
            <a:lvl4pPr lvl="3" rtl="0" algn="l">
              <a:lnSpc>
                <a:spcPct val="100000"/>
              </a:lnSpc>
              <a:spcBef>
                <a:spcPts val="0"/>
              </a:spcBef>
              <a:spcAft>
                <a:spcPts val="0"/>
              </a:spcAft>
              <a:buSzPts val="1500"/>
              <a:buChar char="●"/>
              <a:defRPr sz="1500"/>
            </a:lvl4pPr>
            <a:lvl5pPr lvl="4" rtl="0" algn="l">
              <a:lnSpc>
                <a:spcPct val="100000"/>
              </a:lnSpc>
              <a:spcBef>
                <a:spcPts val="0"/>
              </a:spcBef>
              <a:spcAft>
                <a:spcPts val="0"/>
              </a:spcAft>
              <a:buSzPts val="1500"/>
              <a:buChar char="○"/>
              <a:defRPr sz="1500"/>
            </a:lvl5pPr>
            <a:lvl6pPr lvl="5" rtl="0" algn="l">
              <a:lnSpc>
                <a:spcPct val="100000"/>
              </a:lnSpc>
              <a:spcBef>
                <a:spcPts val="0"/>
              </a:spcBef>
              <a:spcAft>
                <a:spcPts val="0"/>
              </a:spcAft>
              <a:buSzPts val="1500"/>
              <a:buChar char="■"/>
              <a:defRPr sz="1500"/>
            </a:lvl6pPr>
            <a:lvl7pPr lvl="6" rtl="0" algn="l">
              <a:lnSpc>
                <a:spcPct val="100000"/>
              </a:lnSpc>
              <a:spcBef>
                <a:spcPts val="0"/>
              </a:spcBef>
              <a:spcAft>
                <a:spcPts val="0"/>
              </a:spcAft>
              <a:buSzPts val="1500"/>
              <a:buChar char="●"/>
              <a:defRPr sz="1500"/>
            </a:lvl7pPr>
            <a:lvl8pPr lvl="7" rtl="0" algn="l">
              <a:lnSpc>
                <a:spcPct val="100000"/>
              </a:lnSpc>
              <a:spcBef>
                <a:spcPts val="0"/>
              </a:spcBef>
              <a:spcAft>
                <a:spcPts val="0"/>
              </a:spcAft>
              <a:buSzPts val="1500"/>
              <a:buChar char="○"/>
              <a:defRPr sz="1500"/>
            </a:lvl8pPr>
            <a:lvl9pPr lvl="8" rtl="0" algn="l">
              <a:lnSpc>
                <a:spcPct val="100000"/>
              </a:lnSpc>
              <a:spcBef>
                <a:spcPts val="0"/>
              </a:spcBef>
              <a:spcAft>
                <a:spcPts val="0"/>
              </a:spcAft>
              <a:buSzPts val="1500"/>
              <a:buChar char="■"/>
              <a:defRPr sz="1500"/>
            </a:lvl9pPr>
          </a:lstStyle>
          <a:p/>
        </p:txBody>
      </p:sp>
      <p:sp>
        <p:nvSpPr>
          <p:cNvPr id="144" name="Google Shape;144;p17"/>
          <p:cNvSpPr txBox="1"/>
          <p:nvPr>
            <p:ph idx="11" type="ftr"/>
          </p:nvPr>
        </p:nvSpPr>
        <p:spPr>
          <a:xfrm>
            <a:off x="685800" y="5870575"/>
            <a:ext cx="7827300" cy="3777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500"/>
              <a:buChar char="●"/>
              <a:defRPr sz="1500"/>
            </a:lvl1pPr>
            <a:lvl2pPr lvl="1" rtl="0" algn="l">
              <a:lnSpc>
                <a:spcPct val="100000"/>
              </a:lnSpc>
              <a:spcBef>
                <a:spcPts val="0"/>
              </a:spcBef>
              <a:spcAft>
                <a:spcPts val="0"/>
              </a:spcAft>
              <a:buSzPts val="1500"/>
              <a:buChar char="○"/>
              <a:defRPr sz="1500"/>
            </a:lvl2pPr>
            <a:lvl3pPr lvl="2" rtl="0" algn="l">
              <a:lnSpc>
                <a:spcPct val="100000"/>
              </a:lnSpc>
              <a:spcBef>
                <a:spcPts val="0"/>
              </a:spcBef>
              <a:spcAft>
                <a:spcPts val="0"/>
              </a:spcAft>
              <a:buSzPts val="1500"/>
              <a:buChar char="■"/>
              <a:defRPr sz="1500"/>
            </a:lvl3pPr>
            <a:lvl4pPr lvl="3" rtl="0" algn="l">
              <a:lnSpc>
                <a:spcPct val="100000"/>
              </a:lnSpc>
              <a:spcBef>
                <a:spcPts val="0"/>
              </a:spcBef>
              <a:spcAft>
                <a:spcPts val="0"/>
              </a:spcAft>
              <a:buSzPts val="1500"/>
              <a:buChar char="●"/>
              <a:defRPr sz="1500"/>
            </a:lvl4pPr>
            <a:lvl5pPr lvl="4" rtl="0" algn="l">
              <a:lnSpc>
                <a:spcPct val="100000"/>
              </a:lnSpc>
              <a:spcBef>
                <a:spcPts val="0"/>
              </a:spcBef>
              <a:spcAft>
                <a:spcPts val="0"/>
              </a:spcAft>
              <a:buSzPts val="1500"/>
              <a:buChar char="○"/>
              <a:defRPr sz="1500"/>
            </a:lvl5pPr>
            <a:lvl6pPr lvl="5" rtl="0" algn="l">
              <a:lnSpc>
                <a:spcPct val="100000"/>
              </a:lnSpc>
              <a:spcBef>
                <a:spcPts val="0"/>
              </a:spcBef>
              <a:spcAft>
                <a:spcPts val="0"/>
              </a:spcAft>
              <a:buSzPts val="1500"/>
              <a:buChar char="■"/>
              <a:defRPr sz="1500"/>
            </a:lvl6pPr>
            <a:lvl7pPr lvl="6" rtl="0" algn="l">
              <a:lnSpc>
                <a:spcPct val="100000"/>
              </a:lnSpc>
              <a:spcBef>
                <a:spcPts val="0"/>
              </a:spcBef>
              <a:spcAft>
                <a:spcPts val="0"/>
              </a:spcAft>
              <a:buSzPts val="1500"/>
              <a:buChar char="●"/>
              <a:defRPr sz="1500"/>
            </a:lvl7pPr>
            <a:lvl8pPr lvl="7" rtl="0" algn="l">
              <a:lnSpc>
                <a:spcPct val="100000"/>
              </a:lnSpc>
              <a:spcBef>
                <a:spcPts val="0"/>
              </a:spcBef>
              <a:spcAft>
                <a:spcPts val="0"/>
              </a:spcAft>
              <a:buSzPts val="1500"/>
              <a:buChar char="○"/>
              <a:defRPr sz="1500"/>
            </a:lvl8pPr>
            <a:lvl9pPr lvl="8" rtl="0" algn="l">
              <a:lnSpc>
                <a:spcPct val="100000"/>
              </a:lnSpc>
              <a:spcBef>
                <a:spcPts val="0"/>
              </a:spcBef>
              <a:spcAft>
                <a:spcPts val="0"/>
              </a:spcAft>
              <a:buSzPts val="1500"/>
              <a:buChar char="■"/>
              <a:defRPr sz="1500"/>
            </a:lvl9pPr>
          </a:lstStyle>
          <a:p/>
        </p:txBody>
      </p:sp>
      <p:sp>
        <p:nvSpPr>
          <p:cNvPr id="145" name="Google Shape;145;p17"/>
          <p:cNvSpPr txBox="1"/>
          <p:nvPr>
            <p:ph idx="12" type="sldNum"/>
          </p:nvPr>
        </p:nvSpPr>
        <p:spPr>
          <a:xfrm>
            <a:off x="10266061"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a:lvl1pPr>
            <a:lvl2pPr indent="0" lvl="1" marL="0" marR="0" rtl="0" algn="r">
              <a:lnSpc>
                <a:spcPct val="100000"/>
              </a:lnSpc>
              <a:spcBef>
                <a:spcPts val="0"/>
              </a:spcBef>
              <a:spcAft>
                <a:spcPts val="0"/>
              </a:spcAft>
              <a:buClr>
                <a:srgbClr val="000000"/>
              </a:buClr>
              <a:buSzPts val="1000"/>
              <a:buFont typeface="Arial"/>
              <a:buNone/>
              <a:defRPr/>
            </a:lvl2pPr>
            <a:lvl3pPr indent="0" lvl="2" marL="0" marR="0" rtl="0" algn="r">
              <a:lnSpc>
                <a:spcPct val="100000"/>
              </a:lnSpc>
              <a:spcBef>
                <a:spcPts val="0"/>
              </a:spcBef>
              <a:spcAft>
                <a:spcPts val="0"/>
              </a:spcAft>
              <a:buClr>
                <a:srgbClr val="000000"/>
              </a:buClr>
              <a:buSzPts val="1000"/>
              <a:buFont typeface="Arial"/>
              <a:buNone/>
              <a:defRPr/>
            </a:lvl3pPr>
            <a:lvl4pPr indent="0" lvl="3" marL="0" marR="0" rtl="0" algn="r">
              <a:lnSpc>
                <a:spcPct val="100000"/>
              </a:lnSpc>
              <a:spcBef>
                <a:spcPts val="0"/>
              </a:spcBef>
              <a:spcAft>
                <a:spcPts val="0"/>
              </a:spcAft>
              <a:buClr>
                <a:srgbClr val="000000"/>
              </a:buClr>
              <a:buSzPts val="1000"/>
              <a:buFont typeface="Arial"/>
              <a:buNone/>
              <a:defRPr/>
            </a:lvl4pPr>
            <a:lvl5pPr indent="0" lvl="4" marL="0" marR="0" rtl="0" algn="r">
              <a:lnSpc>
                <a:spcPct val="100000"/>
              </a:lnSpc>
              <a:spcBef>
                <a:spcPts val="0"/>
              </a:spcBef>
              <a:spcAft>
                <a:spcPts val="0"/>
              </a:spcAft>
              <a:buClr>
                <a:srgbClr val="000000"/>
              </a:buClr>
              <a:buSzPts val="1000"/>
              <a:buFont typeface="Arial"/>
              <a:buNone/>
              <a:defRPr/>
            </a:lvl5pPr>
            <a:lvl6pPr indent="0" lvl="5" marL="0" marR="0" rtl="0" algn="r">
              <a:lnSpc>
                <a:spcPct val="100000"/>
              </a:lnSpc>
              <a:spcBef>
                <a:spcPts val="0"/>
              </a:spcBef>
              <a:spcAft>
                <a:spcPts val="0"/>
              </a:spcAft>
              <a:buClr>
                <a:srgbClr val="000000"/>
              </a:buClr>
              <a:buSzPts val="1000"/>
              <a:buFont typeface="Arial"/>
              <a:buNone/>
              <a:defRPr/>
            </a:lvl6pPr>
            <a:lvl7pPr indent="0" lvl="6" marL="0" marR="0" rtl="0" algn="r">
              <a:lnSpc>
                <a:spcPct val="100000"/>
              </a:lnSpc>
              <a:spcBef>
                <a:spcPts val="0"/>
              </a:spcBef>
              <a:spcAft>
                <a:spcPts val="0"/>
              </a:spcAft>
              <a:buClr>
                <a:srgbClr val="000000"/>
              </a:buClr>
              <a:buSzPts val="1000"/>
              <a:buFont typeface="Arial"/>
              <a:buNone/>
              <a:defRPr/>
            </a:lvl7pPr>
            <a:lvl8pPr indent="0" lvl="7" marL="0" marR="0" rtl="0" algn="r">
              <a:lnSpc>
                <a:spcPct val="100000"/>
              </a:lnSpc>
              <a:spcBef>
                <a:spcPts val="0"/>
              </a:spcBef>
              <a:spcAft>
                <a:spcPts val="0"/>
              </a:spcAft>
              <a:buClr>
                <a:srgbClr val="000000"/>
              </a:buClr>
              <a:buSzPts val="1000"/>
              <a:buFont typeface="Arial"/>
              <a:buNone/>
              <a:defRPr/>
            </a:lvl8pPr>
            <a:lvl9pPr indent="0" lvl="8" marL="0" marR="0" rtl="0" algn="r">
              <a:lnSpc>
                <a:spcPct val="100000"/>
              </a:lnSpc>
              <a:spcBef>
                <a:spcPts val="0"/>
              </a:spcBef>
              <a:spcAft>
                <a:spcPts val="0"/>
              </a:spcAft>
              <a:buClr>
                <a:srgbClr val="000000"/>
              </a:buClr>
              <a:buSzPts val="10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showMasterSp="0">
  <p:cSld name="SECTION_HEADER_2">
    <p:spTree>
      <p:nvGrpSpPr>
        <p:cNvPr id="146" name="Shape 146"/>
        <p:cNvGrpSpPr/>
        <p:nvPr/>
      </p:nvGrpSpPr>
      <p:grpSpPr>
        <a:xfrm>
          <a:off x="0" y="0"/>
          <a:ext cx="0" cy="0"/>
          <a:chOff x="0" y="0"/>
          <a:chExt cx="0" cy="0"/>
        </a:xfrm>
      </p:grpSpPr>
      <p:grpSp>
        <p:nvGrpSpPr>
          <p:cNvPr id="147" name="Google Shape;147;p18"/>
          <p:cNvGrpSpPr/>
          <p:nvPr/>
        </p:nvGrpSpPr>
        <p:grpSpPr>
          <a:xfrm>
            <a:off x="0" y="-2373"/>
            <a:ext cx="12192000" cy="6867714"/>
            <a:chOff x="0" y="-2373"/>
            <a:chExt cx="12192000" cy="6867027"/>
          </a:xfrm>
        </p:grpSpPr>
        <p:sp>
          <p:nvSpPr>
            <p:cNvPr id="148" name="Google Shape;148;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49" name="Google Shape;149;p18"/>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0" name="Google Shape;150;p18"/>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1" name="Google Shape;151;p18"/>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2" name="Google Shape;152;p18"/>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3" name="Google Shape;153;p18"/>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4" name="Google Shape;154;p18"/>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5" name="Google Shape;155;p18"/>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56" name="Google Shape;156;p18"/>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57" name="Google Shape;157;p18"/>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58" name="Google Shape;158;p18"/>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59" name="Google Shape;159;p18"/>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60" name="Google Shape;160;p18"/>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61" name="Google Shape;161;p18"/>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62" name="Google Shape;162;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63" name="Google Shape;163;p18"/>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Slide">
  <p:cSld name="Questions Slide">
    <p:spTree>
      <p:nvGrpSpPr>
        <p:cNvPr id="164" name="Shape 164"/>
        <p:cNvGrpSpPr/>
        <p:nvPr/>
      </p:nvGrpSpPr>
      <p:grpSpPr>
        <a:xfrm>
          <a:off x="0" y="0"/>
          <a:ext cx="0" cy="0"/>
          <a:chOff x="0" y="0"/>
          <a:chExt cx="0" cy="0"/>
        </a:xfrm>
      </p:grpSpPr>
      <p:sp>
        <p:nvSpPr>
          <p:cNvPr id="165" name="Google Shape;165;p19"/>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rgbClr val="FFFFFF"/>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
        <p:nvSpPr>
          <p:cNvPr id="166" name="Google Shape;166;p19"/>
          <p:cNvSpPr txBox="1"/>
          <p:nvPr/>
        </p:nvSpPr>
        <p:spPr>
          <a:xfrm>
            <a:off x="340499" y="1063425"/>
            <a:ext cx="9865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EBEBEB"/>
              </a:buClr>
              <a:buSzPts val="3600"/>
              <a:buFont typeface="Century Gothic"/>
              <a:buNone/>
            </a:pPr>
            <a:r>
              <a:rPr lang="en-US" sz="3000">
                <a:solidFill>
                  <a:schemeClr val="dk1"/>
                </a:solidFill>
              </a:rPr>
              <a:t>Questions?</a:t>
            </a:r>
            <a:endParaRPr sz="3000">
              <a:solidFill>
                <a:schemeClr val="dk1"/>
              </a:solidFill>
            </a:endParaRPr>
          </a:p>
        </p:txBody>
      </p:sp>
      <p:pic>
        <p:nvPicPr>
          <p:cNvPr id="167" name="Google Shape;167;p19"/>
          <p:cNvPicPr preferRelativeResize="0"/>
          <p:nvPr/>
        </p:nvPicPr>
        <p:blipFill rotWithShape="1">
          <a:blip r:embed="rId2">
            <a:alphaModFix/>
          </a:blip>
          <a:srcRect b="0" l="0" r="0" t="0"/>
          <a:stretch/>
        </p:blipFill>
        <p:spPr>
          <a:xfrm>
            <a:off x="3690860" y="2228809"/>
            <a:ext cx="3537151" cy="353715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3">
    <p:bg>
      <p:bgPr>
        <a:blipFill>
          <a:blip r:embed="rId2">
            <a:alphaModFix/>
          </a:blip>
          <a:stretch>
            <a:fillRect/>
          </a:stretch>
        </a:blipFill>
      </p:bgPr>
    </p:bg>
    <p:spTree>
      <p:nvGrpSpPr>
        <p:cNvPr id="168" name="Shape 168"/>
        <p:cNvGrpSpPr/>
        <p:nvPr/>
      </p:nvGrpSpPr>
      <p:grpSpPr>
        <a:xfrm>
          <a:off x="0" y="0"/>
          <a:ext cx="0" cy="0"/>
          <a:chOff x="0" y="0"/>
          <a:chExt cx="0" cy="0"/>
        </a:xfrm>
      </p:grpSpPr>
      <p:pic>
        <p:nvPicPr>
          <p:cNvPr descr="Celestia-R1---OverlayTitleHD.png" id="169" name="Google Shape;169;p20"/>
          <p:cNvPicPr preferRelativeResize="0"/>
          <p:nvPr/>
        </p:nvPicPr>
        <p:blipFill rotWithShape="1">
          <a:blip r:embed="rId3">
            <a:alphaModFix/>
          </a:blip>
          <a:srcRect b="0" l="0" r="0" t="0"/>
          <a:stretch/>
        </p:blipFill>
        <p:spPr>
          <a:xfrm>
            <a:off x="1" y="0"/>
            <a:ext cx="12188270" cy="6855959"/>
          </a:xfrm>
          <a:prstGeom prst="rect">
            <a:avLst/>
          </a:prstGeom>
          <a:noFill/>
          <a:ln>
            <a:noFill/>
          </a:ln>
        </p:spPr>
      </p:pic>
      <p:sp>
        <p:nvSpPr>
          <p:cNvPr id="170" name="Google Shape;170;p20"/>
          <p:cNvSpPr txBox="1"/>
          <p:nvPr>
            <p:ph type="ctrTitle"/>
          </p:nvPr>
        </p:nvSpPr>
        <p:spPr>
          <a:xfrm>
            <a:off x="3962399" y="1964267"/>
            <a:ext cx="7197600" cy="2421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4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500"/>
              <a:buFont typeface="Arial"/>
              <a:buNone/>
              <a:defRPr b="0" i="0" sz="1800" u="none" cap="none" strike="noStrike">
                <a:solidFill>
                  <a:schemeClr val="lt2"/>
                </a:solidFill>
                <a:latin typeface="Arial"/>
                <a:ea typeface="Arial"/>
                <a:cs typeface="Arial"/>
                <a:sym typeface="Arial"/>
              </a:defRPr>
            </a:lvl9pPr>
          </a:lstStyle>
          <a:p/>
        </p:txBody>
      </p:sp>
      <p:sp>
        <p:nvSpPr>
          <p:cNvPr id="171" name="Google Shape;171;p20"/>
          <p:cNvSpPr txBox="1"/>
          <p:nvPr>
            <p:ph idx="1" type="subTitle"/>
          </p:nvPr>
        </p:nvSpPr>
        <p:spPr>
          <a:xfrm>
            <a:off x="3962399" y="4385733"/>
            <a:ext cx="7197600" cy="1405500"/>
          </a:xfrm>
          <a:prstGeom prst="rect">
            <a:avLst/>
          </a:prstGeom>
          <a:noFill/>
          <a:ln>
            <a:noFill/>
          </a:ln>
        </p:spPr>
        <p:txBody>
          <a:bodyPr anchorCtr="0" anchor="t" bIns="91425" lIns="91425" spcFirstLastPara="1" rIns="91425" wrap="square" tIns="91425">
            <a:normAutofit/>
          </a:bodyPr>
          <a:lstStyle>
            <a:lvl1pPr lvl="0" marR="0" rtl="0" algn="r">
              <a:lnSpc>
                <a:spcPct val="100000"/>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lvl="1" marR="0" rtl="0" algn="ctr">
              <a:lnSpc>
                <a:spcPct val="10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2pPr>
            <a:lvl3pPr lvl="2" marR="0" rtl="0" algn="ctr">
              <a:lnSpc>
                <a:spcPct val="100000"/>
              </a:lnSpc>
              <a:spcBef>
                <a:spcPts val="100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3pPr>
            <a:lvl4pPr lvl="3"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ctr">
              <a:lnSpc>
                <a:spcPct val="100000"/>
              </a:lnSpc>
              <a:spcBef>
                <a:spcPts val="1000"/>
              </a:spcBef>
              <a:spcAft>
                <a:spcPts val="10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172" name="Google Shape;172;p20"/>
          <p:cNvSpPr txBox="1"/>
          <p:nvPr>
            <p:ph idx="10" type="dt"/>
          </p:nvPr>
        </p:nvSpPr>
        <p:spPr>
          <a:xfrm>
            <a:off x="8932557" y="5870575"/>
            <a:ext cx="1600200" cy="3777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73" name="Google Shape;173;p20"/>
          <p:cNvSpPr txBox="1"/>
          <p:nvPr>
            <p:ph idx="11" type="ftr"/>
          </p:nvPr>
        </p:nvSpPr>
        <p:spPr>
          <a:xfrm>
            <a:off x="3962399" y="5870575"/>
            <a:ext cx="4893900" cy="37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5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500"/>
              <a:buFont typeface="Calibri"/>
              <a:buNone/>
              <a:defRPr b="0" i="0" sz="1800" u="none" cap="none" strike="noStrike">
                <a:solidFill>
                  <a:schemeClr val="lt1"/>
                </a:solidFill>
                <a:latin typeface="Calibri"/>
                <a:ea typeface="Calibri"/>
                <a:cs typeface="Calibri"/>
                <a:sym typeface="Calibri"/>
              </a:defRPr>
            </a:lvl9pPr>
          </a:lstStyle>
          <a:p/>
        </p:txBody>
      </p:sp>
      <p:sp>
        <p:nvSpPr>
          <p:cNvPr id="174" name="Google Shape;174;p20"/>
          <p:cNvSpPr txBox="1"/>
          <p:nvPr>
            <p:ph idx="12" type="sldNum"/>
          </p:nvPr>
        </p:nvSpPr>
        <p:spPr>
          <a:xfrm>
            <a:off x="10608958" y="5870575"/>
            <a:ext cx="551100" cy="377700"/>
          </a:xfrm>
          <a:prstGeom prst="rect">
            <a:avLst/>
          </a:prstGeom>
          <a:noFill/>
          <a:ln>
            <a:noFill/>
          </a:ln>
        </p:spPr>
        <p:txBody>
          <a:bodyPr anchorCtr="0" anchor="ctr" bIns="45675" lIns="91425" spcFirstLastPara="1" rIns="91425" wrap="square" tIns="4567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3"/>
          <p:cNvSpPr txBox="1"/>
          <p:nvPr>
            <p:ph type="title"/>
          </p:nvPr>
        </p:nvSpPr>
        <p:spPr>
          <a:xfrm>
            <a:off x="-49633" y="2799633"/>
            <a:ext cx="12192000" cy="864900"/>
          </a:xfrm>
          <a:prstGeom prst="rect">
            <a:avLst/>
          </a:prstGeom>
        </p:spPr>
        <p:txBody>
          <a:bodyPr anchorCtr="0" anchor="t" bIns="121900" lIns="121900" spcFirstLastPara="1" rIns="121900" wrap="square" tIns="121900">
            <a:noAutofit/>
          </a:bodyPr>
          <a:lstStyle>
            <a:lvl1pPr lvl="0" algn="ctr">
              <a:spcBef>
                <a:spcPts val="0"/>
              </a:spcBef>
              <a:spcAft>
                <a:spcPts val="0"/>
              </a:spcAft>
              <a:buClr>
                <a:srgbClr val="E69138"/>
              </a:buClr>
              <a:buSzPts val="4700"/>
              <a:buFont typeface="Avenir"/>
              <a:buNone/>
              <a:defRPr sz="4700">
                <a:solidFill>
                  <a:srgbClr val="E69138"/>
                </a:solidFill>
                <a:latin typeface="Avenir"/>
                <a:ea typeface="Avenir"/>
                <a:cs typeface="Avenir"/>
                <a:sym typeface="Avenir"/>
              </a:defRPr>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grpSp>
        <p:nvGrpSpPr>
          <p:cNvPr id="48" name="Google Shape;48;p3"/>
          <p:cNvGrpSpPr/>
          <p:nvPr/>
        </p:nvGrpSpPr>
        <p:grpSpPr>
          <a:xfrm>
            <a:off x="122817" y="2363843"/>
            <a:ext cx="10656633" cy="2129806"/>
            <a:chOff x="1032650" y="1735501"/>
            <a:chExt cx="2458221" cy="2138575"/>
          </a:xfrm>
        </p:grpSpPr>
        <p:sp>
          <p:nvSpPr>
            <p:cNvPr id="49" name="Google Shape;49;p3"/>
            <p:cNvSpPr/>
            <p:nvPr/>
          </p:nvSpPr>
          <p:spPr>
            <a:xfrm>
              <a:off x="1487148" y="1877758"/>
              <a:ext cx="1854040" cy="1854040"/>
            </a:xfrm>
            <a:custGeom>
              <a:rect b="b" l="l" r="r" t="t"/>
              <a:pathLst>
                <a:path extrusionOk="0" fill="none" h="4813" w="4813">
                  <a:moveTo>
                    <a:pt x="0" y="0"/>
                  </a:moveTo>
                  <a:lnTo>
                    <a:pt x="4812" y="0"/>
                  </a:lnTo>
                  <a:lnTo>
                    <a:pt x="4812" y="4812"/>
                  </a:lnTo>
                  <a:lnTo>
                    <a:pt x="0" y="4812"/>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 name="Google Shape;50;p3"/>
            <p:cNvSpPr/>
            <p:nvPr/>
          </p:nvSpPr>
          <p:spPr>
            <a:xfrm>
              <a:off x="1344890" y="1735501"/>
              <a:ext cx="2145981" cy="2138575"/>
            </a:xfrm>
            <a:custGeom>
              <a:rect b="b" l="l" r="r" t="t"/>
              <a:pathLst>
                <a:path extrusionOk="0" fill="none" h="7219" w="7244">
                  <a:moveTo>
                    <a:pt x="0" y="0"/>
                  </a:moveTo>
                  <a:lnTo>
                    <a:pt x="7243" y="0"/>
                  </a:lnTo>
                  <a:lnTo>
                    <a:pt x="7243" y="7218"/>
                  </a:lnTo>
                  <a:lnTo>
                    <a:pt x="0" y="7218"/>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 name="Google Shape;51;p3"/>
            <p:cNvSpPr/>
            <p:nvPr/>
          </p:nvSpPr>
          <p:spPr>
            <a:xfrm>
              <a:off x="1114412" y="3017876"/>
              <a:ext cx="230477" cy="296"/>
            </a:xfrm>
            <a:custGeom>
              <a:rect b="b" l="l" r="r" t="t"/>
              <a:pathLst>
                <a:path extrusionOk="0" fill="none" h="1" w="778">
                  <a:moveTo>
                    <a:pt x="778"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 name="Google Shape;52;p3"/>
            <p:cNvSpPr/>
            <p:nvPr/>
          </p:nvSpPr>
          <p:spPr>
            <a:xfrm>
              <a:off x="1144037" y="2439021"/>
              <a:ext cx="200852" cy="296"/>
            </a:xfrm>
            <a:custGeom>
              <a:rect b="b" l="l" r="r" t="t"/>
              <a:pathLst>
                <a:path extrusionOk="0" fill="none" h="1" w="678">
                  <a:moveTo>
                    <a:pt x="678" y="0"/>
                  </a:moveTo>
                  <a:lnTo>
                    <a:pt x="1" y="0"/>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 name="Google Shape;53;p3"/>
            <p:cNvSpPr/>
            <p:nvPr/>
          </p:nvSpPr>
          <p:spPr>
            <a:xfrm>
              <a:off x="1032650" y="2025910"/>
              <a:ext cx="312240" cy="296"/>
            </a:xfrm>
            <a:custGeom>
              <a:rect b="b" l="l" r="r" t="t"/>
              <a:pathLst>
                <a:path extrusionOk="0" fill="none" h="1" w="1054">
                  <a:moveTo>
                    <a:pt x="1054"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54" name="Google Shape;54;p3"/>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 name="Google Shape;55;p3"/>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showMasterSp="0">
  <p:cSld name="SECTION_HEADER_3">
    <p:spTree>
      <p:nvGrpSpPr>
        <p:cNvPr id="175" name="Shape 175"/>
        <p:cNvGrpSpPr/>
        <p:nvPr/>
      </p:nvGrpSpPr>
      <p:grpSpPr>
        <a:xfrm>
          <a:off x="0" y="0"/>
          <a:ext cx="0" cy="0"/>
          <a:chOff x="0" y="0"/>
          <a:chExt cx="0" cy="0"/>
        </a:xfrm>
      </p:grpSpPr>
      <p:grpSp>
        <p:nvGrpSpPr>
          <p:cNvPr id="176" name="Google Shape;176;p21"/>
          <p:cNvGrpSpPr/>
          <p:nvPr/>
        </p:nvGrpSpPr>
        <p:grpSpPr>
          <a:xfrm>
            <a:off x="0" y="-2373"/>
            <a:ext cx="12192000" cy="6867714"/>
            <a:chOff x="0" y="-2373"/>
            <a:chExt cx="12192000" cy="6867027"/>
          </a:xfrm>
        </p:grpSpPr>
        <p:sp>
          <p:nvSpPr>
            <p:cNvPr id="177" name="Google Shape;177;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78" name="Google Shape;178;p21"/>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79" name="Google Shape;179;p21"/>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0" name="Google Shape;180;p21"/>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1" name="Google Shape;181;p21"/>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2" name="Google Shape;182;p21"/>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3" name="Google Shape;183;p21"/>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4" name="Google Shape;184;p21"/>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85" name="Google Shape;185;p21"/>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86" name="Google Shape;186;p21"/>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87" name="Google Shape;187;p21"/>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188" name="Google Shape;188;p21"/>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189" name="Google Shape;189;p21"/>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90" name="Google Shape;190;p21"/>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191" name="Google Shape;191;p2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92" name="Google Shape;192;p21"/>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AND_BODY_2">
    <p:spTree>
      <p:nvGrpSpPr>
        <p:cNvPr id="193" name="Shape 193"/>
        <p:cNvGrpSpPr/>
        <p:nvPr/>
      </p:nvGrpSpPr>
      <p:grpSpPr>
        <a:xfrm>
          <a:off x="0" y="0"/>
          <a:ext cx="0" cy="0"/>
          <a:chOff x="0" y="0"/>
          <a:chExt cx="0" cy="0"/>
        </a:xfrm>
      </p:grpSpPr>
      <p:sp>
        <p:nvSpPr>
          <p:cNvPr id="194" name="Google Shape;194;p22"/>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195" name="Google Shape;195;p22"/>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showMasterSp="0">
  <p:cSld name="SECTION_HEADER_4">
    <p:spTree>
      <p:nvGrpSpPr>
        <p:cNvPr id="196" name="Shape 196"/>
        <p:cNvGrpSpPr/>
        <p:nvPr/>
      </p:nvGrpSpPr>
      <p:grpSpPr>
        <a:xfrm>
          <a:off x="0" y="0"/>
          <a:ext cx="0" cy="0"/>
          <a:chOff x="0" y="0"/>
          <a:chExt cx="0" cy="0"/>
        </a:xfrm>
      </p:grpSpPr>
      <p:grpSp>
        <p:nvGrpSpPr>
          <p:cNvPr id="197" name="Google Shape;197;p23"/>
          <p:cNvGrpSpPr/>
          <p:nvPr/>
        </p:nvGrpSpPr>
        <p:grpSpPr>
          <a:xfrm>
            <a:off x="0" y="-2373"/>
            <a:ext cx="12192000" cy="6867714"/>
            <a:chOff x="0" y="-2373"/>
            <a:chExt cx="12192000" cy="6867027"/>
          </a:xfrm>
        </p:grpSpPr>
        <p:sp>
          <p:nvSpPr>
            <p:cNvPr id="198" name="Google Shape;198;p2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99" name="Google Shape;199;p23"/>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0" name="Google Shape;200;p23"/>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1" name="Google Shape;201;p23"/>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2" name="Google Shape;202;p23"/>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3" name="Google Shape;203;p23"/>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4" name="Google Shape;204;p23"/>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5" name="Google Shape;205;p23"/>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06" name="Google Shape;206;p23"/>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07" name="Google Shape;207;p23"/>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08" name="Google Shape;208;p23"/>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209" name="Google Shape;209;p23"/>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210" name="Google Shape;210;p23"/>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11" name="Google Shape;211;p23"/>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12" name="Google Shape;212;p2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13" name="Google Shape;213;p23"/>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AND_BODY_3">
    <p:spTree>
      <p:nvGrpSpPr>
        <p:cNvPr id="214" name="Shape 214"/>
        <p:cNvGrpSpPr/>
        <p:nvPr/>
      </p:nvGrpSpPr>
      <p:grpSpPr>
        <a:xfrm>
          <a:off x="0" y="0"/>
          <a:ext cx="0" cy="0"/>
          <a:chOff x="0" y="0"/>
          <a:chExt cx="0" cy="0"/>
        </a:xfrm>
      </p:grpSpPr>
      <p:sp>
        <p:nvSpPr>
          <p:cNvPr id="215" name="Google Shape;215;p24"/>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16" name="Google Shape;216;p24"/>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pic>
        <p:nvPicPr>
          <p:cNvPr id="217" name="Google Shape;217;p24"/>
          <p:cNvPicPr preferRelativeResize="0"/>
          <p:nvPr/>
        </p:nvPicPr>
        <p:blipFill>
          <a:blip r:embed="rId2">
            <a:alphaModFix/>
          </a:blip>
          <a:stretch>
            <a:fillRect/>
          </a:stretch>
        </p:blipFill>
        <p:spPr>
          <a:xfrm>
            <a:off x="146494" y="137358"/>
            <a:ext cx="2920838" cy="42126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showMasterSp="0">
  <p:cSld name="SECTION_HEADER_5">
    <p:spTree>
      <p:nvGrpSpPr>
        <p:cNvPr id="218" name="Shape 218"/>
        <p:cNvGrpSpPr/>
        <p:nvPr/>
      </p:nvGrpSpPr>
      <p:grpSpPr>
        <a:xfrm>
          <a:off x="0" y="0"/>
          <a:ext cx="0" cy="0"/>
          <a:chOff x="0" y="0"/>
          <a:chExt cx="0" cy="0"/>
        </a:xfrm>
      </p:grpSpPr>
      <p:grpSp>
        <p:nvGrpSpPr>
          <p:cNvPr id="219" name="Google Shape;219;p25"/>
          <p:cNvGrpSpPr/>
          <p:nvPr/>
        </p:nvGrpSpPr>
        <p:grpSpPr>
          <a:xfrm>
            <a:off x="0" y="-2373"/>
            <a:ext cx="12192000" cy="6867714"/>
            <a:chOff x="0" y="-2373"/>
            <a:chExt cx="12192000" cy="6867027"/>
          </a:xfrm>
        </p:grpSpPr>
        <p:sp>
          <p:nvSpPr>
            <p:cNvPr id="220" name="Google Shape;220;p2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1" name="Google Shape;221;p2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2" name="Google Shape;222;p2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3" name="Google Shape;223;p2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4" name="Google Shape;224;p2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5" name="Google Shape;225;p2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6" name="Google Shape;226;p25"/>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7" name="Google Shape;227;p2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28" name="Google Shape;228;p2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29" name="Google Shape;229;p2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30" name="Google Shape;230;p25"/>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5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2"/>
                </a:solidFill>
              </a:defRPr>
            </a:lvl2pPr>
            <a:lvl3pPr lvl="2" marR="0" rtl="0" algn="l">
              <a:lnSpc>
                <a:spcPct val="100000"/>
              </a:lnSpc>
              <a:spcBef>
                <a:spcPts val="0"/>
              </a:spcBef>
              <a:spcAft>
                <a:spcPts val="0"/>
              </a:spcAft>
              <a:buSzPts val="1500"/>
              <a:buNone/>
              <a:defRPr b="0" i="0" sz="1800" u="none" cap="none" strike="noStrike">
                <a:solidFill>
                  <a:schemeClr val="dk2"/>
                </a:solidFill>
              </a:defRPr>
            </a:lvl3pPr>
            <a:lvl4pPr lvl="3" marR="0" rtl="0" algn="l">
              <a:lnSpc>
                <a:spcPct val="100000"/>
              </a:lnSpc>
              <a:spcBef>
                <a:spcPts val="0"/>
              </a:spcBef>
              <a:spcAft>
                <a:spcPts val="0"/>
              </a:spcAft>
              <a:buSzPts val="1500"/>
              <a:buNone/>
              <a:defRPr b="0" i="0" sz="1800" u="none" cap="none" strike="noStrike">
                <a:solidFill>
                  <a:schemeClr val="dk2"/>
                </a:solidFill>
              </a:defRPr>
            </a:lvl4pPr>
            <a:lvl5pPr lvl="4" marR="0" rtl="0" algn="l">
              <a:lnSpc>
                <a:spcPct val="100000"/>
              </a:lnSpc>
              <a:spcBef>
                <a:spcPts val="0"/>
              </a:spcBef>
              <a:spcAft>
                <a:spcPts val="0"/>
              </a:spcAft>
              <a:buSzPts val="1500"/>
              <a:buNone/>
              <a:defRPr b="0" i="0" sz="1800" u="none" cap="none" strike="noStrike">
                <a:solidFill>
                  <a:schemeClr val="dk2"/>
                </a:solidFill>
              </a:defRPr>
            </a:lvl5pPr>
            <a:lvl6pPr lvl="5" marR="0" rtl="0" algn="l">
              <a:lnSpc>
                <a:spcPct val="100000"/>
              </a:lnSpc>
              <a:spcBef>
                <a:spcPts val="0"/>
              </a:spcBef>
              <a:spcAft>
                <a:spcPts val="0"/>
              </a:spcAft>
              <a:buSzPts val="1500"/>
              <a:buNone/>
              <a:defRPr b="0" i="0" sz="1800" u="none" cap="none" strike="noStrike">
                <a:solidFill>
                  <a:schemeClr val="dk2"/>
                </a:solidFill>
              </a:defRPr>
            </a:lvl6pPr>
            <a:lvl7pPr lvl="6" marR="0" rtl="0" algn="l">
              <a:lnSpc>
                <a:spcPct val="100000"/>
              </a:lnSpc>
              <a:spcBef>
                <a:spcPts val="0"/>
              </a:spcBef>
              <a:spcAft>
                <a:spcPts val="0"/>
              </a:spcAft>
              <a:buSzPts val="1500"/>
              <a:buNone/>
              <a:defRPr b="0" i="0" sz="1800" u="none" cap="none" strike="noStrike">
                <a:solidFill>
                  <a:schemeClr val="dk2"/>
                </a:solidFill>
              </a:defRPr>
            </a:lvl7pPr>
            <a:lvl8pPr lvl="7" marR="0" rtl="0" algn="l">
              <a:lnSpc>
                <a:spcPct val="100000"/>
              </a:lnSpc>
              <a:spcBef>
                <a:spcPts val="0"/>
              </a:spcBef>
              <a:spcAft>
                <a:spcPts val="0"/>
              </a:spcAft>
              <a:buSzPts val="1500"/>
              <a:buNone/>
              <a:defRPr b="0" i="0" sz="1800" u="none" cap="none" strike="noStrike">
                <a:solidFill>
                  <a:schemeClr val="dk2"/>
                </a:solidFill>
              </a:defRPr>
            </a:lvl8pPr>
            <a:lvl9pPr lvl="8" marR="0" rtl="0" algn="l">
              <a:lnSpc>
                <a:spcPct val="100000"/>
              </a:lnSpc>
              <a:spcBef>
                <a:spcPts val="0"/>
              </a:spcBef>
              <a:spcAft>
                <a:spcPts val="0"/>
              </a:spcAft>
              <a:buSzPts val="1500"/>
              <a:buNone/>
              <a:defRPr b="0" i="0" sz="1800" u="none" cap="none" strike="noStrike">
                <a:solidFill>
                  <a:schemeClr val="dk2"/>
                </a:solidFill>
              </a:defRPr>
            </a:lvl9pPr>
          </a:lstStyle>
          <a:p/>
        </p:txBody>
      </p:sp>
      <p:sp>
        <p:nvSpPr>
          <p:cNvPr id="231" name="Google Shape;231;p25"/>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500"/>
              <a:buFont typeface="Noto Sans Symbols"/>
              <a:buNone/>
              <a:defRPr b="0" i="0" sz="21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30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0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1000"/>
              <a:buFont typeface="Noto Sans Symbols"/>
              <a:buNone/>
              <a:defRPr b="0" i="0" sz="1500" u="none" cap="none" strike="noStrike">
                <a:solidFill>
                  <a:srgbClr val="888888"/>
                </a:solidFill>
                <a:latin typeface="Century Gothic"/>
                <a:ea typeface="Century Gothic"/>
                <a:cs typeface="Century Gothic"/>
                <a:sym typeface="Century Gothic"/>
              </a:defRPr>
            </a:lvl9pPr>
          </a:lstStyle>
          <a:p/>
        </p:txBody>
      </p:sp>
      <p:sp>
        <p:nvSpPr>
          <p:cNvPr id="232" name="Google Shape;232;p25"/>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33" name="Google Shape;233;p25"/>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5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500"/>
              <a:buNone/>
              <a:defRPr b="0" i="0" sz="1800" u="none" cap="none" strike="noStrike">
                <a:solidFill>
                  <a:schemeClr val="dk1"/>
                </a:solidFill>
                <a:latin typeface="Century Gothic"/>
                <a:ea typeface="Century Gothic"/>
                <a:cs typeface="Century Gothic"/>
                <a:sym typeface="Century Gothic"/>
              </a:defRPr>
            </a:lvl9pPr>
          </a:lstStyle>
          <a:p/>
        </p:txBody>
      </p:sp>
      <p:sp>
        <p:nvSpPr>
          <p:cNvPr id="234" name="Google Shape;234;p2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35" name="Google Shape;235;p25"/>
          <p:cNvSpPr txBox="1"/>
          <p:nvPr>
            <p:ph idx="12" type="sldNum"/>
          </p:nvPr>
        </p:nvSpPr>
        <p:spPr>
          <a:xfrm>
            <a:off x="10352540" y="295729"/>
            <a:ext cx="838200" cy="767700"/>
          </a:xfrm>
          <a:prstGeom prst="rect">
            <a:avLst/>
          </a:prstGeom>
          <a:noFill/>
          <a:ln>
            <a:noFill/>
          </a:ln>
        </p:spPr>
        <p:txBody>
          <a:bodyPr anchorCtr="0" anchor="b" bIns="45675" lIns="91425" spcFirstLastPara="1" rIns="91425" wrap="square" tIns="45675">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5">
  <p:cSld name="TITLE_AND_BODY_4">
    <p:spTree>
      <p:nvGrpSpPr>
        <p:cNvPr id="236" name="Shape 236"/>
        <p:cNvGrpSpPr/>
        <p:nvPr/>
      </p:nvGrpSpPr>
      <p:grpSpPr>
        <a:xfrm>
          <a:off x="0" y="0"/>
          <a:ext cx="0" cy="0"/>
          <a:chOff x="0" y="0"/>
          <a:chExt cx="0" cy="0"/>
        </a:xfrm>
      </p:grpSpPr>
      <p:sp>
        <p:nvSpPr>
          <p:cNvPr id="237" name="Google Shape;237;p26"/>
          <p:cNvSpPr txBox="1"/>
          <p:nvPr>
            <p:ph type="title"/>
          </p:nvPr>
        </p:nvSpPr>
        <p:spPr>
          <a:xfrm>
            <a:off x="609562" y="273423"/>
            <a:ext cx="10971900" cy="11448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2200"/>
              <a:buChar char="●"/>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38" name="Google Shape;238;p26"/>
          <p:cNvSpPr txBox="1"/>
          <p:nvPr>
            <p:ph idx="1" type="subTitle"/>
          </p:nvPr>
        </p:nvSpPr>
        <p:spPr>
          <a:xfrm>
            <a:off x="609562" y="1604399"/>
            <a:ext cx="10971900" cy="3976800"/>
          </a:xfrm>
          <a:prstGeom prst="rect">
            <a:avLst/>
          </a:prstGeom>
          <a:noFill/>
          <a:ln>
            <a:noFill/>
          </a:ln>
        </p:spPr>
        <p:txBody>
          <a:bodyPr anchorCtr="0" anchor="ctr" bIns="0" lIns="0" spcFirstLastPara="1" rIns="0" wrap="square" tIns="0">
            <a:normAutofit/>
          </a:bodyPr>
          <a:lstStyle>
            <a:lvl1pPr lvl="0" rtl="0" algn="l">
              <a:lnSpc>
                <a:spcPct val="90000"/>
              </a:lnSpc>
              <a:spcBef>
                <a:spcPts val="1200"/>
              </a:spcBef>
              <a:spcAft>
                <a:spcPts val="0"/>
              </a:spcAft>
              <a:buClr>
                <a:schemeClr val="dk1"/>
              </a:buClr>
              <a:buSzPts val="2200"/>
              <a:buChar char="●"/>
              <a:defRPr/>
            </a:lvl1pPr>
            <a:lvl2pPr lvl="1" rtl="0" algn="l">
              <a:lnSpc>
                <a:spcPct val="90000"/>
              </a:lnSpc>
              <a:spcBef>
                <a:spcPts val="1600"/>
              </a:spcBef>
              <a:spcAft>
                <a:spcPts val="0"/>
              </a:spcAft>
              <a:buClr>
                <a:schemeClr val="dk1"/>
              </a:buClr>
              <a:buSzPts val="2200"/>
              <a:buChar char="○"/>
              <a:defRPr/>
            </a:lvl2pPr>
            <a:lvl3pPr lvl="2" rtl="0" algn="l">
              <a:lnSpc>
                <a:spcPct val="90000"/>
              </a:lnSpc>
              <a:spcBef>
                <a:spcPts val="1600"/>
              </a:spcBef>
              <a:spcAft>
                <a:spcPts val="0"/>
              </a:spcAft>
              <a:buClr>
                <a:schemeClr val="dk1"/>
              </a:buClr>
              <a:buSzPts val="2200"/>
              <a:buChar char="■"/>
              <a:defRPr/>
            </a:lvl3pPr>
            <a:lvl4pPr lvl="3" rtl="0" algn="l">
              <a:lnSpc>
                <a:spcPct val="90000"/>
              </a:lnSpc>
              <a:spcBef>
                <a:spcPts val="1600"/>
              </a:spcBef>
              <a:spcAft>
                <a:spcPts val="0"/>
              </a:spcAft>
              <a:buClr>
                <a:schemeClr val="dk1"/>
              </a:buClr>
              <a:buSzPts val="2200"/>
              <a:buChar char="●"/>
              <a:defRPr/>
            </a:lvl4pPr>
            <a:lvl5pPr lvl="4" rtl="0" algn="l">
              <a:lnSpc>
                <a:spcPct val="90000"/>
              </a:lnSpc>
              <a:spcBef>
                <a:spcPts val="1600"/>
              </a:spcBef>
              <a:spcAft>
                <a:spcPts val="0"/>
              </a:spcAft>
              <a:buClr>
                <a:schemeClr val="dk1"/>
              </a:buClr>
              <a:buSzPts val="2200"/>
              <a:buChar char="○"/>
              <a:defRPr/>
            </a:lvl5pPr>
            <a:lvl6pPr lvl="5" rtl="0" algn="l">
              <a:lnSpc>
                <a:spcPct val="90000"/>
              </a:lnSpc>
              <a:spcBef>
                <a:spcPts val="1600"/>
              </a:spcBef>
              <a:spcAft>
                <a:spcPts val="0"/>
              </a:spcAft>
              <a:buClr>
                <a:schemeClr val="dk1"/>
              </a:buClr>
              <a:buSzPts val="2200"/>
              <a:buChar char="■"/>
              <a:defRPr/>
            </a:lvl6pPr>
            <a:lvl7pPr lvl="6" rtl="0" algn="l">
              <a:lnSpc>
                <a:spcPct val="90000"/>
              </a:lnSpc>
              <a:spcBef>
                <a:spcPts val="1600"/>
              </a:spcBef>
              <a:spcAft>
                <a:spcPts val="0"/>
              </a:spcAft>
              <a:buClr>
                <a:schemeClr val="dk1"/>
              </a:buClr>
              <a:buSzPts val="2200"/>
              <a:buChar char="●"/>
              <a:defRPr/>
            </a:lvl7pPr>
            <a:lvl8pPr lvl="7" rtl="0" algn="l">
              <a:lnSpc>
                <a:spcPct val="90000"/>
              </a:lnSpc>
              <a:spcBef>
                <a:spcPts val="1600"/>
              </a:spcBef>
              <a:spcAft>
                <a:spcPts val="0"/>
              </a:spcAft>
              <a:buClr>
                <a:schemeClr val="dk1"/>
              </a:buClr>
              <a:buSzPts val="2200"/>
              <a:buChar char="○"/>
              <a:defRPr/>
            </a:lvl8pPr>
            <a:lvl9pPr lvl="8" rtl="0" algn="l">
              <a:lnSpc>
                <a:spcPct val="90000"/>
              </a:lnSpc>
              <a:spcBef>
                <a:spcPts val="1600"/>
              </a:spcBef>
              <a:spcAft>
                <a:spcPts val="1600"/>
              </a:spcAft>
              <a:buClr>
                <a:schemeClr val="dk1"/>
              </a:buClr>
              <a:buSzPts val="22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showMasterSp="0">
  <p:cSld name="SECTION_HEADER_6">
    <p:spTree>
      <p:nvGrpSpPr>
        <p:cNvPr id="239" name="Shape 239"/>
        <p:cNvGrpSpPr/>
        <p:nvPr/>
      </p:nvGrpSpPr>
      <p:grpSpPr>
        <a:xfrm>
          <a:off x="0" y="0"/>
          <a:ext cx="0" cy="0"/>
          <a:chOff x="0" y="0"/>
          <a:chExt cx="0" cy="0"/>
        </a:xfrm>
      </p:grpSpPr>
      <p:grpSp>
        <p:nvGrpSpPr>
          <p:cNvPr id="240" name="Google Shape;240;p27"/>
          <p:cNvGrpSpPr/>
          <p:nvPr/>
        </p:nvGrpSpPr>
        <p:grpSpPr>
          <a:xfrm>
            <a:off x="0" y="-2373"/>
            <a:ext cx="12192000" cy="6867027"/>
            <a:chOff x="0" y="-2373"/>
            <a:chExt cx="12192000" cy="6867027"/>
          </a:xfrm>
        </p:grpSpPr>
        <p:sp>
          <p:nvSpPr>
            <p:cNvPr id="241" name="Google Shape;241;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7"/>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7"/>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7"/>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7"/>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7"/>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7"/>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7"/>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7"/>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50" name="Google Shape;250;p27"/>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51" name="Google Shape;251;p27"/>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4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2"/>
                </a:solidFill>
              </a:defRPr>
            </a:lvl2pPr>
            <a:lvl3pPr lvl="2" marR="0" rtl="0" algn="l">
              <a:lnSpc>
                <a:spcPct val="100000"/>
              </a:lnSpc>
              <a:spcBef>
                <a:spcPts val="0"/>
              </a:spcBef>
              <a:spcAft>
                <a:spcPts val="0"/>
              </a:spcAft>
              <a:buSzPts val="1400"/>
              <a:buNone/>
              <a:defRPr b="0" i="0" sz="1800" u="none" cap="none" strike="noStrike">
                <a:solidFill>
                  <a:schemeClr val="dk2"/>
                </a:solidFill>
              </a:defRPr>
            </a:lvl3pPr>
            <a:lvl4pPr lvl="3" marR="0" rtl="0" algn="l">
              <a:lnSpc>
                <a:spcPct val="100000"/>
              </a:lnSpc>
              <a:spcBef>
                <a:spcPts val="0"/>
              </a:spcBef>
              <a:spcAft>
                <a:spcPts val="0"/>
              </a:spcAft>
              <a:buSzPts val="1400"/>
              <a:buNone/>
              <a:defRPr b="0" i="0" sz="1800" u="none" cap="none" strike="noStrike">
                <a:solidFill>
                  <a:schemeClr val="dk2"/>
                </a:solidFill>
              </a:defRPr>
            </a:lvl4pPr>
            <a:lvl5pPr lvl="4" marR="0" rtl="0" algn="l">
              <a:lnSpc>
                <a:spcPct val="100000"/>
              </a:lnSpc>
              <a:spcBef>
                <a:spcPts val="0"/>
              </a:spcBef>
              <a:spcAft>
                <a:spcPts val="0"/>
              </a:spcAft>
              <a:buSzPts val="1400"/>
              <a:buNone/>
              <a:defRPr b="0" i="0" sz="1800" u="none" cap="none" strike="noStrike">
                <a:solidFill>
                  <a:schemeClr val="dk2"/>
                </a:solidFill>
              </a:defRPr>
            </a:lvl5pPr>
            <a:lvl6pPr lvl="5" marR="0" rtl="0" algn="l">
              <a:lnSpc>
                <a:spcPct val="100000"/>
              </a:lnSpc>
              <a:spcBef>
                <a:spcPts val="0"/>
              </a:spcBef>
              <a:spcAft>
                <a:spcPts val="0"/>
              </a:spcAft>
              <a:buSzPts val="1400"/>
              <a:buNone/>
              <a:defRPr b="0" i="0" sz="1800" u="none" cap="none" strike="noStrike">
                <a:solidFill>
                  <a:schemeClr val="dk2"/>
                </a:solidFill>
              </a:defRPr>
            </a:lvl6pPr>
            <a:lvl7pPr lvl="6" marR="0" rtl="0" algn="l">
              <a:lnSpc>
                <a:spcPct val="100000"/>
              </a:lnSpc>
              <a:spcBef>
                <a:spcPts val="0"/>
              </a:spcBef>
              <a:spcAft>
                <a:spcPts val="0"/>
              </a:spcAft>
              <a:buSzPts val="1400"/>
              <a:buNone/>
              <a:defRPr b="0" i="0" sz="1800" u="none" cap="none" strike="noStrike">
                <a:solidFill>
                  <a:schemeClr val="dk2"/>
                </a:solidFill>
              </a:defRPr>
            </a:lvl7pPr>
            <a:lvl8pPr lvl="7" marR="0" rtl="0" algn="l">
              <a:lnSpc>
                <a:spcPct val="100000"/>
              </a:lnSpc>
              <a:spcBef>
                <a:spcPts val="0"/>
              </a:spcBef>
              <a:spcAft>
                <a:spcPts val="0"/>
              </a:spcAft>
              <a:buSzPts val="1400"/>
              <a:buNone/>
              <a:defRPr b="0" i="0" sz="1800" u="none" cap="none" strike="noStrike">
                <a:solidFill>
                  <a:schemeClr val="dk2"/>
                </a:solidFill>
              </a:defRPr>
            </a:lvl8pPr>
            <a:lvl9pPr lvl="8" marR="0" rtl="0" algn="l">
              <a:lnSpc>
                <a:spcPct val="100000"/>
              </a:lnSpc>
              <a:spcBef>
                <a:spcPts val="0"/>
              </a:spcBef>
              <a:spcAft>
                <a:spcPts val="0"/>
              </a:spcAft>
              <a:buSzPts val="1400"/>
              <a:buNone/>
              <a:defRPr b="0" i="0" sz="1800" u="none" cap="none" strike="noStrike">
                <a:solidFill>
                  <a:schemeClr val="dk2"/>
                </a:solidFill>
              </a:defRPr>
            </a:lvl9pPr>
          </a:lstStyle>
          <a:p/>
        </p:txBody>
      </p:sp>
      <p:sp>
        <p:nvSpPr>
          <p:cNvPr id="252" name="Google Shape;252;p27"/>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440"/>
              <a:buFont typeface="Noto Sans Symbols"/>
              <a:buNone/>
              <a:defRPr b="0" i="0" sz="20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28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2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9pPr>
          </a:lstStyle>
          <a:p/>
        </p:txBody>
      </p:sp>
      <p:sp>
        <p:nvSpPr>
          <p:cNvPr id="253" name="Google Shape;253;p27"/>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54" name="Google Shape;254;p27"/>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55" name="Google Shape;255;p2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7"/>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6">
  <p:cSld name="TITLE_4">
    <p:bg>
      <p:bgPr>
        <a:blipFill>
          <a:blip r:embed="rId2">
            <a:alphaModFix/>
          </a:blip>
          <a:stretch>
            <a:fillRect/>
          </a:stretch>
        </a:blipFill>
      </p:bgPr>
    </p:bg>
    <p:spTree>
      <p:nvGrpSpPr>
        <p:cNvPr id="257" name="Shape 257"/>
        <p:cNvGrpSpPr/>
        <p:nvPr/>
      </p:nvGrpSpPr>
      <p:grpSpPr>
        <a:xfrm>
          <a:off x="0" y="0"/>
          <a:ext cx="0" cy="0"/>
          <a:chOff x="0" y="0"/>
          <a:chExt cx="0" cy="0"/>
        </a:xfrm>
      </p:grpSpPr>
      <p:pic>
        <p:nvPicPr>
          <p:cNvPr descr="Celestia-R1---OverlayTitleHD.png" id="258" name="Google Shape;258;p28"/>
          <p:cNvPicPr preferRelativeResize="0"/>
          <p:nvPr/>
        </p:nvPicPr>
        <p:blipFill rotWithShape="1">
          <a:blip r:embed="rId3">
            <a:alphaModFix/>
          </a:blip>
          <a:srcRect b="0" l="0" r="0" t="0"/>
          <a:stretch/>
        </p:blipFill>
        <p:spPr>
          <a:xfrm>
            <a:off x="1" y="0"/>
            <a:ext cx="12188698" cy="6856199"/>
          </a:xfrm>
          <a:prstGeom prst="rect">
            <a:avLst/>
          </a:prstGeom>
          <a:noFill/>
          <a:ln>
            <a:noFill/>
          </a:ln>
        </p:spPr>
      </p:pic>
      <p:sp>
        <p:nvSpPr>
          <p:cNvPr id="259" name="Google Shape;259;p28"/>
          <p:cNvSpPr txBox="1"/>
          <p:nvPr>
            <p:ph type="ctrTitle"/>
          </p:nvPr>
        </p:nvSpPr>
        <p:spPr>
          <a:xfrm>
            <a:off x="3962399" y="1964267"/>
            <a:ext cx="7197600" cy="2421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260" name="Google Shape;260;p28"/>
          <p:cNvSpPr txBox="1"/>
          <p:nvPr>
            <p:ph idx="1" type="subTitle"/>
          </p:nvPr>
        </p:nvSpPr>
        <p:spPr>
          <a:xfrm>
            <a:off x="3962399" y="4385733"/>
            <a:ext cx="7197600" cy="14055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chemeClr val="lt1"/>
              </a:buClr>
              <a:buSzPts val="1800"/>
              <a:buFont typeface="Arial"/>
              <a:buNone/>
              <a:defRPr b="0" i="0" sz="1800" u="none" cap="none" strike="noStrike">
                <a:solidFill>
                  <a:schemeClr val="lt1"/>
                </a:solidFill>
                <a:latin typeface="Calibri"/>
                <a:ea typeface="Calibri"/>
                <a:cs typeface="Calibri"/>
                <a:sym typeface="Calibri"/>
              </a:defRPr>
            </a:lvl1pPr>
            <a:lvl2pPr lvl="1" marR="0" rtl="0" algn="ctr">
              <a:lnSpc>
                <a:spcPct val="100000"/>
              </a:lnSpc>
              <a:spcBef>
                <a:spcPts val="1000"/>
              </a:spcBef>
              <a:spcAft>
                <a:spcPts val="0"/>
              </a:spcAft>
              <a:buClr>
                <a:schemeClr val="lt1"/>
              </a:buClr>
              <a:buSzPts val="1600"/>
              <a:buFont typeface="Arial"/>
              <a:buNone/>
              <a:defRPr b="0" i="0" sz="1600" u="none" cap="none" strike="noStrike">
                <a:solidFill>
                  <a:schemeClr val="lt1"/>
                </a:solidFill>
                <a:latin typeface="Calibri"/>
                <a:ea typeface="Calibri"/>
                <a:cs typeface="Calibri"/>
                <a:sym typeface="Calibri"/>
              </a:defRPr>
            </a:lvl2pPr>
            <a:lvl3pPr lvl="2" marR="0" rtl="0" algn="ctr">
              <a:lnSpc>
                <a:spcPct val="100000"/>
              </a:lnSpc>
              <a:spcBef>
                <a:spcPts val="1000"/>
              </a:spcBef>
              <a:spcAft>
                <a:spcPts val="0"/>
              </a:spcAft>
              <a:buClr>
                <a:schemeClr val="lt1"/>
              </a:buClr>
              <a:buSzPts val="1400"/>
              <a:buFont typeface="Arial"/>
              <a:buNone/>
              <a:defRPr b="0" i="0" sz="1400" u="none" cap="none" strike="noStrike">
                <a:solidFill>
                  <a:schemeClr val="lt1"/>
                </a:solidFill>
                <a:latin typeface="Calibri"/>
                <a:ea typeface="Calibri"/>
                <a:cs typeface="Calibri"/>
                <a:sym typeface="Calibri"/>
              </a:defRPr>
            </a:lvl3pPr>
            <a:lvl4pPr lvl="3"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4pPr>
            <a:lvl5pPr lvl="4"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5pPr>
            <a:lvl6pPr lvl="5"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6pPr>
            <a:lvl7pPr lvl="6"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7pPr>
            <a:lvl8pPr lvl="7" marR="0" rtl="0" algn="ctr">
              <a:lnSpc>
                <a:spcPct val="100000"/>
              </a:lnSpc>
              <a:spcBef>
                <a:spcPts val="10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8pPr>
            <a:lvl9pPr lvl="8" marR="0" rtl="0" algn="ctr">
              <a:lnSpc>
                <a:spcPct val="100000"/>
              </a:lnSpc>
              <a:spcBef>
                <a:spcPts val="1000"/>
              </a:spcBef>
              <a:spcAft>
                <a:spcPts val="1000"/>
              </a:spcAft>
              <a:buClr>
                <a:schemeClr val="lt1"/>
              </a:buClr>
              <a:buSzPts val="1200"/>
              <a:buFont typeface="Arial"/>
              <a:buNone/>
              <a:defRPr b="0" i="0" sz="1200" u="none" cap="none" strike="noStrike">
                <a:solidFill>
                  <a:schemeClr val="lt1"/>
                </a:solidFill>
                <a:latin typeface="Calibri"/>
                <a:ea typeface="Calibri"/>
                <a:cs typeface="Calibri"/>
                <a:sym typeface="Calibri"/>
              </a:defRPr>
            </a:lvl9pPr>
          </a:lstStyle>
          <a:p/>
        </p:txBody>
      </p:sp>
      <p:sp>
        <p:nvSpPr>
          <p:cNvPr id="261" name="Google Shape;261;p28"/>
          <p:cNvSpPr txBox="1"/>
          <p:nvPr>
            <p:ph idx="10" type="dt"/>
          </p:nvPr>
        </p:nvSpPr>
        <p:spPr>
          <a:xfrm>
            <a:off x="8932557" y="5870575"/>
            <a:ext cx="1600200" cy="377700"/>
          </a:xfrm>
          <a:prstGeom prst="rect">
            <a:avLst/>
          </a:prstGeom>
          <a:noFill/>
          <a:ln>
            <a:noFill/>
          </a:ln>
        </p:spPr>
        <p:txBody>
          <a:bodyPr anchorCtr="0" anchor="ctr" bIns="91425" lIns="91425" spcFirstLastPara="1" rIns="91425" wrap="square" tIns="91425">
            <a:noAutofit/>
          </a:bodyPr>
          <a:lstStyle>
            <a:lvl1pPr lvl="0" marR="0" rtl="0" algn="r">
              <a:lnSpc>
                <a:spcPct val="100000"/>
              </a:lnSpc>
              <a:spcBef>
                <a:spcPts val="0"/>
              </a:spcBef>
              <a:spcAft>
                <a:spcPts val="0"/>
              </a:spcAft>
              <a:buClr>
                <a:schemeClr val="lt1"/>
              </a:buClr>
              <a:buSzPts val="14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9pPr>
          </a:lstStyle>
          <a:p/>
        </p:txBody>
      </p:sp>
      <p:sp>
        <p:nvSpPr>
          <p:cNvPr id="262" name="Google Shape;262;p28"/>
          <p:cNvSpPr txBox="1"/>
          <p:nvPr>
            <p:ph idx="11" type="ftr"/>
          </p:nvPr>
        </p:nvSpPr>
        <p:spPr>
          <a:xfrm>
            <a:off x="3962399" y="5870575"/>
            <a:ext cx="4893900" cy="37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400"/>
              <a:buFont typeface="Calibri"/>
              <a:buNone/>
              <a:defRPr b="0" i="0" sz="1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9pPr>
          </a:lstStyle>
          <a:p/>
        </p:txBody>
      </p:sp>
      <p:sp>
        <p:nvSpPr>
          <p:cNvPr id="263" name="Google Shape;263;p28"/>
          <p:cNvSpPr txBox="1"/>
          <p:nvPr>
            <p:ph idx="12" type="sldNum"/>
          </p:nvPr>
        </p:nvSpPr>
        <p:spPr>
          <a:xfrm>
            <a:off x="10608958" y="5870575"/>
            <a:ext cx="551100" cy="3777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showMasterSp="0">
  <p:cSld name="SECTION_HEADER_7">
    <p:spTree>
      <p:nvGrpSpPr>
        <p:cNvPr id="264" name="Shape 264"/>
        <p:cNvGrpSpPr/>
        <p:nvPr/>
      </p:nvGrpSpPr>
      <p:grpSpPr>
        <a:xfrm>
          <a:off x="0" y="0"/>
          <a:ext cx="0" cy="0"/>
          <a:chOff x="0" y="0"/>
          <a:chExt cx="0" cy="0"/>
        </a:xfrm>
      </p:grpSpPr>
      <p:grpSp>
        <p:nvGrpSpPr>
          <p:cNvPr id="265" name="Google Shape;265;p29"/>
          <p:cNvGrpSpPr/>
          <p:nvPr/>
        </p:nvGrpSpPr>
        <p:grpSpPr>
          <a:xfrm>
            <a:off x="0" y="-2373"/>
            <a:ext cx="12192000" cy="6867027"/>
            <a:chOff x="0" y="-2373"/>
            <a:chExt cx="12192000" cy="6867027"/>
          </a:xfrm>
        </p:grpSpPr>
        <p:sp>
          <p:nvSpPr>
            <p:cNvPr id="266" name="Google Shape;266;p2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29"/>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9"/>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9"/>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9"/>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9"/>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9"/>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9"/>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9"/>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75" name="Google Shape;275;p29"/>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76" name="Google Shape;276;p29"/>
          <p:cNvSpPr txBox="1"/>
          <p:nvPr>
            <p:ph type="title"/>
          </p:nvPr>
        </p:nvSpPr>
        <p:spPr>
          <a:xfrm>
            <a:off x="1154956" y="2677645"/>
            <a:ext cx="4350900" cy="228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2"/>
              </a:buClr>
              <a:buSzPts val="14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2"/>
                </a:solidFill>
              </a:defRPr>
            </a:lvl2pPr>
            <a:lvl3pPr lvl="2" marR="0" rtl="0" algn="l">
              <a:lnSpc>
                <a:spcPct val="100000"/>
              </a:lnSpc>
              <a:spcBef>
                <a:spcPts val="0"/>
              </a:spcBef>
              <a:spcAft>
                <a:spcPts val="0"/>
              </a:spcAft>
              <a:buSzPts val="1400"/>
              <a:buNone/>
              <a:defRPr b="0" i="0" sz="1800" u="none" cap="none" strike="noStrike">
                <a:solidFill>
                  <a:schemeClr val="dk2"/>
                </a:solidFill>
              </a:defRPr>
            </a:lvl3pPr>
            <a:lvl4pPr lvl="3" marR="0" rtl="0" algn="l">
              <a:lnSpc>
                <a:spcPct val="100000"/>
              </a:lnSpc>
              <a:spcBef>
                <a:spcPts val="0"/>
              </a:spcBef>
              <a:spcAft>
                <a:spcPts val="0"/>
              </a:spcAft>
              <a:buSzPts val="1400"/>
              <a:buNone/>
              <a:defRPr b="0" i="0" sz="1800" u="none" cap="none" strike="noStrike">
                <a:solidFill>
                  <a:schemeClr val="dk2"/>
                </a:solidFill>
              </a:defRPr>
            </a:lvl4pPr>
            <a:lvl5pPr lvl="4" marR="0" rtl="0" algn="l">
              <a:lnSpc>
                <a:spcPct val="100000"/>
              </a:lnSpc>
              <a:spcBef>
                <a:spcPts val="0"/>
              </a:spcBef>
              <a:spcAft>
                <a:spcPts val="0"/>
              </a:spcAft>
              <a:buSzPts val="1400"/>
              <a:buNone/>
              <a:defRPr b="0" i="0" sz="1800" u="none" cap="none" strike="noStrike">
                <a:solidFill>
                  <a:schemeClr val="dk2"/>
                </a:solidFill>
              </a:defRPr>
            </a:lvl5pPr>
            <a:lvl6pPr lvl="5" marR="0" rtl="0" algn="l">
              <a:lnSpc>
                <a:spcPct val="100000"/>
              </a:lnSpc>
              <a:spcBef>
                <a:spcPts val="0"/>
              </a:spcBef>
              <a:spcAft>
                <a:spcPts val="0"/>
              </a:spcAft>
              <a:buSzPts val="1400"/>
              <a:buNone/>
              <a:defRPr b="0" i="0" sz="1800" u="none" cap="none" strike="noStrike">
                <a:solidFill>
                  <a:schemeClr val="dk2"/>
                </a:solidFill>
              </a:defRPr>
            </a:lvl6pPr>
            <a:lvl7pPr lvl="6" marR="0" rtl="0" algn="l">
              <a:lnSpc>
                <a:spcPct val="100000"/>
              </a:lnSpc>
              <a:spcBef>
                <a:spcPts val="0"/>
              </a:spcBef>
              <a:spcAft>
                <a:spcPts val="0"/>
              </a:spcAft>
              <a:buSzPts val="1400"/>
              <a:buNone/>
              <a:defRPr b="0" i="0" sz="1800" u="none" cap="none" strike="noStrike">
                <a:solidFill>
                  <a:schemeClr val="dk2"/>
                </a:solidFill>
              </a:defRPr>
            </a:lvl7pPr>
            <a:lvl8pPr lvl="7" marR="0" rtl="0" algn="l">
              <a:lnSpc>
                <a:spcPct val="100000"/>
              </a:lnSpc>
              <a:spcBef>
                <a:spcPts val="0"/>
              </a:spcBef>
              <a:spcAft>
                <a:spcPts val="0"/>
              </a:spcAft>
              <a:buSzPts val="1400"/>
              <a:buNone/>
              <a:defRPr b="0" i="0" sz="1800" u="none" cap="none" strike="noStrike">
                <a:solidFill>
                  <a:schemeClr val="dk2"/>
                </a:solidFill>
              </a:defRPr>
            </a:lvl8pPr>
            <a:lvl9pPr lvl="8" marR="0" rtl="0" algn="l">
              <a:lnSpc>
                <a:spcPct val="100000"/>
              </a:lnSpc>
              <a:spcBef>
                <a:spcPts val="0"/>
              </a:spcBef>
              <a:spcAft>
                <a:spcPts val="0"/>
              </a:spcAft>
              <a:buSzPts val="1400"/>
              <a:buNone/>
              <a:defRPr b="0" i="0" sz="1800" u="none" cap="none" strike="noStrike">
                <a:solidFill>
                  <a:schemeClr val="dk2"/>
                </a:solidFill>
              </a:defRPr>
            </a:lvl9pPr>
          </a:lstStyle>
          <a:p/>
        </p:txBody>
      </p:sp>
      <p:sp>
        <p:nvSpPr>
          <p:cNvPr id="277" name="Google Shape;277;p29"/>
          <p:cNvSpPr txBox="1"/>
          <p:nvPr>
            <p:ph idx="1" type="body"/>
          </p:nvPr>
        </p:nvSpPr>
        <p:spPr>
          <a:xfrm>
            <a:off x="6895558" y="2677644"/>
            <a:ext cx="3755400" cy="2283900"/>
          </a:xfrm>
          <a:prstGeom prst="rect">
            <a:avLst/>
          </a:prstGeom>
          <a:noFill/>
          <a:ln>
            <a:noFill/>
          </a:ln>
        </p:spPr>
        <p:txBody>
          <a:bodyPr anchorCtr="0" anchor="ctr" bIns="91425" lIns="91425" spcFirstLastPara="1" rIns="91425" wrap="square" tIns="91425">
            <a:normAutofit/>
          </a:bodyPr>
          <a:lstStyle>
            <a:lvl1pPr indent="-228600" lvl="0" marL="457200" marR="0" rtl="0" algn="l">
              <a:lnSpc>
                <a:spcPct val="100000"/>
              </a:lnSpc>
              <a:spcBef>
                <a:spcPts val="1000"/>
              </a:spcBef>
              <a:spcAft>
                <a:spcPts val="0"/>
              </a:spcAft>
              <a:buClr>
                <a:schemeClr val="accent1"/>
              </a:buClr>
              <a:buSzPts val="1440"/>
              <a:buFont typeface="Noto Sans Symbols"/>
              <a:buNone/>
              <a:defRPr b="0" i="0" sz="20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1000"/>
              </a:spcBef>
              <a:spcAft>
                <a:spcPts val="0"/>
              </a:spcAft>
              <a:buClr>
                <a:schemeClr val="accent1"/>
              </a:buClr>
              <a:buSzPts val="1280"/>
              <a:buFont typeface="Noto Sans Symbols"/>
              <a:buNone/>
              <a:defRPr b="0" i="0" sz="18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1000"/>
              </a:spcBef>
              <a:spcAft>
                <a:spcPts val="0"/>
              </a:spcAft>
              <a:buClr>
                <a:schemeClr val="accent1"/>
              </a:buClr>
              <a:buSzPts val="1120"/>
              <a:buFont typeface="Noto Sans Symbols"/>
              <a:buNone/>
              <a:defRPr b="0" i="0" sz="16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1000"/>
              </a:spcBef>
              <a:spcAft>
                <a:spcPts val="0"/>
              </a:spcAft>
              <a:buClr>
                <a:schemeClr val="accent1"/>
              </a:buClr>
              <a:buSzPts val="960"/>
              <a:buFont typeface="Noto Sans Symbols"/>
              <a:buNone/>
              <a:defRPr b="0" i="0" sz="1400" u="none" cap="none" strike="noStrike">
                <a:solidFill>
                  <a:srgbClr val="888888"/>
                </a:solidFill>
                <a:latin typeface="Century Gothic"/>
                <a:ea typeface="Century Gothic"/>
                <a:cs typeface="Century Gothic"/>
                <a:sym typeface="Century Gothic"/>
              </a:defRPr>
            </a:lvl9pPr>
          </a:lstStyle>
          <a:p/>
        </p:txBody>
      </p:sp>
      <p:sp>
        <p:nvSpPr>
          <p:cNvPr id="278" name="Google Shape;278;p29"/>
          <p:cNvSpPr txBox="1"/>
          <p:nvPr>
            <p:ph idx="10" type="dt"/>
          </p:nvPr>
        </p:nvSpPr>
        <p:spPr>
          <a:xfrm>
            <a:off x="10650938" y="6394061"/>
            <a:ext cx="990600" cy="304800"/>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79" name="Google Shape;279;p29"/>
          <p:cNvSpPr txBox="1"/>
          <p:nvPr>
            <p:ph idx="11" type="ftr"/>
          </p:nvPr>
        </p:nvSpPr>
        <p:spPr>
          <a:xfrm>
            <a:off x="528358" y="6391838"/>
            <a:ext cx="3859800" cy="3048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80" name="Google Shape;280;p2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9"/>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56" name="Shape 56"/>
        <p:cNvGrpSpPr/>
        <p:nvPr/>
      </p:nvGrpSpPr>
      <p:grpSpPr>
        <a:xfrm>
          <a:off x="0" y="0"/>
          <a:ext cx="0" cy="0"/>
          <a:chOff x="0" y="0"/>
          <a:chExt cx="0" cy="0"/>
        </a:xfrm>
      </p:grpSpPr>
      <p:sp>
        <p:nvSpPr>
          <p:cNvPr id="57" name="Google Shape;57;p4"/>
          <p:cNvSpPr/>
          <p:nvPr/>
        </p:nvSpPr>
        <p:spPr>
          <a:xfrm>
            <a:off x="0" y="872800"/>
            <a:ext cx="5821200" cy="59856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285293"/>
              </a:solidFill>
            </a:endParaRPr>
          </a:p>
        </p:txBody>
      </p:sp>
      <p:sp>
        <p:nvSpPr>
          <p:cNvPr id="58" name="Google Shape;58;p4"/>
          <p:cNvSpPr txBox="1"/>
          <p:nvPr/>
        </p:nvSpPr>
        <p:spPr>
          <a:xfrm>
            <a:off x="5887600" y="1198367"/>
            <a:ext cx="5548800" cy="461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a:p>
        </p:txBody>
      </p:sp>
      <p:sp>
        <p:nvSpPr>
          <p:cNvPr id="59" name="Google Shape;59;p4"/>
          <p:cNvSpPr txBox="1"/>
          <p:nvPr>
            <p:ph idx="1" type="body"/>
          </p:nvPr>
        </p:nvSpPr>
        <p:spPr>
          <a:xfrm>
            <a:off x="5965733" y="1796700"/>
            <a:ext cx="5470800" cy="4872300"/>
          </a:xfrm>
          <a:prstGeom prst="rect">
            <a:avLst/>
          </a:prstGeom>
        </p:spPr>
        <p:txBody>
          <a:bodyPr anchorCtr="0" anchor="t" bIns="121900" lIns="121900" spcFirstLastPara="1" rIns="121900" wrap="square" tIns="121900">
            <a:normAutofit/>
          </a:bodyPr>
          <a:lstStyle>
            <a:lvl1pPr indent="-361950" lvl="0" marL="457200">
              <a:spcBef>
                <a:spcPts val="0"/>
              </a:spcBef>
              <a:spcAft>
                <a:spcPts val="0"/>
              </a:spcAft>
              <a:buClr>
                <a:srgbClr val="F98C61"/>
              </a:buClr>
              <a:buSzPts val="2100"/>
              <a:buChar char="●"/>
              <a:defRPr>
                <a:solidFill>
                  <a:srgbClr val="000000"/>
                </a:solidFill>
              </a:defRPr>
            </a:lvl1pPr>
            <a:lvl2pPr indent="-349250" lvl="1" marL="914400">
              <a:spcBef>
                <a:spcPts val="0"/>
              </a:spcBef>
              <a:spcAft>
                <a:spcPts val="0"/>
              </a:spcAft>
              <a:buClr>
                <a:srgbClr val="F98C61"/>
              </a:buClr>
              <a:buSzPts val="1900"/>
              <a:buChar char="○"/>
              <a:defRPr>
                <a:solidFill>
                  <a:srgbClr val="000000"/>
                </a:solidFill>
              </a:defRPr>
            </a:lvl2pPr>
            <a:lvl3pPr indent="-349250" lvl="2" marL="1371600">
              <a:spcBef>
                <a:spcPts val="0"/>
              </a:spcBef>
              <a:spcAft>
                <a:spcPts val="0"/>
              </a:spcAft>
              <a:buClr>
                <a:srgbClr val="E69138"/>
              </a:buClr>
              <a:buSzPts val="1900"/>
              <a:buChar char="■"/>
              <a:defRPr>
                <a:solidFill>
                  <a:srgbClr val="000000"/>
                </a:solidFill>
              </a:defRPr>
            </a:lvl3pPr>
            <a:lvl4pPr indent="-349250" lvl="3" marL="1828800">
              <a:spcBef>
                <a:spcPts val="0"/>
              </a:spcBef>
              <a:spcAft>
                <a:spcPts val="0"/>
              </a:spcAft>
              <a:buClr>
                <a:srgbClr val="000000"/>
              </a:buClr>
              <a:buSzPts val="1900"/>
              <a:buChar char="●"/>
              <a:defRPr>
                <a:solidFill>
                  <a:srgbClr val="000000"/>
                </a:solidFill>
              </a:defRPr>
            </a:lvl4pPr>
            <a:lvl5pPr indent="-361950" lvl="4" marL="2286000">
              <a:spcBef>
                <a:spcPts val="0"/>
              </a:spcBef>
              <a:spcAft>
                <a:spcPts val="0"/>
              </a:spcAft>
              <a:buClr>
                <a:srgbClr val="000000"/>
              </a:buClr>
              <a:buSzPts val="2100"/>
              <a:buChar char="○"/>
              <a:defRPr sz="2100">
                <a:solidFill>
                  <a:srgbClr val="000000"/>
                </a:solidFill>
              </a:defRPr>
            </a:lvl5pPr>
            <a:lvl6pPr indent="-349250" lvl="5" marL="2743200">
              <a:spcBef>
                <a:spcPts val="0"/>
              </a:spcBef>
              <a:spcAft>
                <a:spcPts val="0"/>
              </a:spcAft>
              <a:buClr>
                <a:srgbClr val="000000"/>
              </a:buClr>
              <a:buSzPts val="1900"/>
              <a:buChar char="■"/>
              <a:defRPr>
                <a:solidFill>
                  <a:srgbClr val="000000"/>
                </a:solidFill>
              </a:defRPr>
            </a:lvl6pPr>
            <a:lvl7pPr indent="-349250" lvl="6" marL="3200400">
              <a:spcBef>
                <a:spcPts val="0"/>
              </a:spcBef>
              <a:spcAft>
                <a:spcPts val="0"/>
              </a:spcAft>
              <a:buClr>
                <a:srgbClr val="000000"/>
              </a:buClr>
              <a:buSzPts val="1900"/>
              <a:buChar char="●"/>
              <a:defRPr>
                <a:solidFill>
                  <a:srgbClr val="000000"/>
                </a:solidFill>
              </a:defRPr>
            </a:lvl7pPr>
            <a:lvl8pPr indent="-349250" lvl="7" marL="3657600">
              <a:spcBef>
                <a:spcPts val="0"/>
              </a:spcBef>
              <a:spcAft>
                <a:spcPts val="0"/>
              </a:spcAft>
              <a:buClr>
                <a:srgbClr val="000000"/>
              </a:buClr>
              <a:buSzPts val="1900"/>
              <a:buChar char="○"/>
              <a:defRPr>
                <a:solidFill>
                  <a:srgbClr val="000000"/>
                </a:solidFill>
              </a:defRPr>
            </a:lvl8pPr>
            <a:lvl9pPr indent="-349250" lvl="8" marL="4114800">
              <a:spcBef>
                <a:spcPts val="0"/>
              </a:spcBef>
              <a:spcAft>
                <a:spcPts val="0"/>
              </a:spcAft>
              <a:buClr>
                <a:srgbClr val="000000"/>
              </a:buClr>
              <a:buSzPts val="1900"/>
              <a:buChar char="■"/>
              <a:defRPr>
                <a:solidFill>
                  <a:srgbClr val="000000"/>
                </a:solidFill>
              </a:defRPr>
            </a:lvl9pPr>
          </a:lstStyle>
          <a:p/>
        </p:txBody>
      </p:sp>
      <p:sp>
        <p:nvSpPr>
          <p:cNvPr id="60" name="Google Shape;60;p4"/>
          <p:cNvSpPr txBox="1"/>
          <p:nvPr/>
        </p:nvSpPr>
        <p:spPr>
          <a:xfrm>
            <a:off x="486833" y="3047300"/>
            <a:ext cx="4793700" cy="1062000"/>
          </a:xfrm>
          <a:prstGeom prst="rect">
            <a:avLst/>
          </a:prstGeom>
          <a:noFill/>
          <a:ln>
            <a:noFill/>
          </a:ln>
        </p:spPr>
        <p:txBody>
          <a:bodyPr anchorCtr="0" anchor="t" bIns="121900" lIns="121900" spcFirstLastPara="1" rIns="121900" wrap="square" tIns="121900">
            <a:spAutoFit/>
          </a:bodyPr>
          <a:lstStyle/>
          <a:p>
            <a:pPr indent="0" lvl="0" marL="0" rtl="0" algn="ctr">
              <a:spcBef>
                <a:spcPts val="0"/>
              </a:spcBef>
              <a:spcAft>
                <a:spcPts val="0"/>
              </a:spcAft>
              <a:buNone/>
            </a:pPr>
            <a:r>
              <a:t/>
            </a:r>
            <a:endParaRPr sz="5300">
              <a:solidFill>
                <a:schemeClr val="lt1"/>
              </a:solidFill>
              <a:latin typeface="Avenir"/>
              <a:ea typeface="Avenir"/>
              <a:cs typeface="Avenir"/>
              <a:sym typeface="Avenir"/>
            </a:endParaRPr>
          </a:p>
        </p:txBody>
      </p:sp>
      <p:sp>
        <p:nvSpPr>
          <p:cNvPr id="61" name="Google Shape;61;p4"/>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Content: Image" type="tx">
  <p:cSld name="TITLE_AND_BODY">
    <p:spTree>
      <p:nvGrpSpPr>
        <p:cNvPr id="62" name="Shape 62"/>
        <p:cNvGrpSpPr/>
        <p:nvPr/>
      </p:nvGrpSpPr>
      <p:grpSpPr>
        <a:xfrm>
          <a:off x="0" y="0"/>
          <a:ext cx="0" cy="0"/>
          <a:chOff x="0" y="0"/>
          <a:chExt cx="0" cy="0"/>
        </a:xfrm>
      </p:grpSpPr>
      <p:sp>
        <p:nvSpPr>
          <p:cNvPr id="63" name="Google Shape;63;p5"/>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sz="3300">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64" name="Google Shape;64;p5"/>
          <p:cNvSpPr/>
          <p:nvPr>
            <p:ph idx="2" type="pic"/>
          </p:nvPr>
        </p:nvSpPr>
        <p:spPr>
          <a:xfrm>
            <a:off x="7614667" y="1663033"/>
            <a:ext cx="3873600" cy="4286400"/>
          </a:xfrm>
          <a:prstGeom prst="rect">
            <a:avLst/>
          </a:prstGeom>
          <a:noFill/>
          <a:ln>
            <a:noFill/>
          </a:ln>
        </p:spPr>
      </p:sp>
      <p:sp>
        <p:nvSpPr>
          <p:cNvPr id="65" name="Google Shape;65;p5"/>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66" name="Google Shape;66;p5"/>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7" name="Google Shape;67;p5"/>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8" name="Shape 68"/>
        <p:cNvGrpSpPr/>
        <p:nvPr/>
      </p:nvGrpSpPr>
      <p:grpSpPr>
        <a:xfrm>
          <a:off x="0" y="0"/>
          <a:ext cx="0" cy="0"/>
          <a:chOff x="0" y="0"/>
          <a:chExt cx="0" cy="0"/>
        </a:xfrm>
      </p:grpSpPr>
      <p:sp>
        <p:nvSpPr>
          <p:cNvPr id="69" name="Google Shape;69;p6"/>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sz="3300">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70" name="Google Shape;70;p6"/>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rgbClr val="F98C61"/>
              </a:buClr>
              <a:buSzPts val="2100"/>
              <a:buChar char="●"/>
              <a:defRPr sz="2100">
                <a:solidFill>
                  <a:srgbClr val="222222"/>
                </a:solidFill>
              </a:defRPr>
            </a:lvl1pPr>
            <a:lvl2pPr indent="-349250" lvl="1" marL="914400" rtl="0">
              <a:lnSpc>
                <a:spcPct val="115000"/>
              </a:lnSpc>
              <a:spcBef>
                <a:spcPts val="0"/>
              </a:spcBef>
              <a:spcAft>
                <a:spcPts val="0"/>
              </a:spcAft>
              <a:buClr>
                <a:srgbClr val="F98C61"/>
              </a:buClr>
              <a:buSzPts val="1900"/>
              <a:buChar char="○"/>
              <a:defRPr>
                <a:solidFill>
                  <a:srgbClr val="222222"/>
                </a:solidFill>
              </a:defRPr>
            </a:lvl2pPr>
            <a:lvl3pPr indent="-349250" lvl="2" marL="1371600" rtl="0">
              <a:lnSpc>
                <a:spcPct val="115000"/>
              </a:lnSpc>
              <a:spcBef>
                <a:spcPts val="0"/>
              </a:spcBef>
              <a:spcAft>
                <a:spcPts val="0"/>
              </a:spcAft>
              <a:buClr>
                <a:srgbClr val="F98C61"/>
              </a:buClr>
              <a:buSzPts val="1900"/>
              <a:buChar char="■"/>
              <a:defRPr>
                <a:solidFill>
                  <a:srgbClr val="222222"/>
                </a:solidFill>
              </a:defRPr>
            </a:lvl3pPr>
            <a:lvl4pPr indent="-349250" lvl="3" marL="1828800" rtl="0">
              <a:lnSpc>
                <a:spcPct val="115000"/>
              </a:lnSpc>
              <a:spcBef>
                <a:spcPts val="0"/>
              </a:spcBef>
              <a:spcAft>
                <a:spcPts val="0"/>
              </a:spcAft>
              <a:buClr>
                <a:srgbClr val="222222"/>
              </a:buClr>
              <a:buSzPts val="1900"/>
              <a:buChar char="●"/>
              <a:defRPr>
                <a:solidFill>
                  <a:srgbClr val="222222"/>
                </a:solidFill>
              </a:defRPr>
            </a:lvl4pPr>
            <a:lvl5pPr indent="-349250" lvl="4" marL="2286000" rtl="0">
              <a:lnSpc>
                <a:spcPct val="115000"/>
              </a:lnSpc>
              <a:spcBef>
                <a:spcPts val="0"/>
              </a:spcBef>
              <a:spcAft>
                <a:spcPts val="0"/>
              </a:spcAft>
              <a:buClr>
                <a:srgbClr val="222222"/>
              </a:buClr>
              <a:buSzPts val="1900"/>
              <a:buChar char="○"/>
              <a:defRPr>
                <a:solidFill>
                  <a:srgbClr val="222222"/>
                </a:solidFill>
              </a:defRPr>
            </a:lvl5pPr>
            <a:lvl6pPr indent="-349250" lvl="5" marL="2743200" rtl="0">
              <a:lnSpc>
                <a:spcPct val="115000"/>
              </a:lnSpc>
              <a:spcBef>
                <a:spcPts val="0"/>
              </a:spcBef>
              <a:spcAft>
                <a:spcPts val="0"/>
              </a:spcAft>
              <a:buClr>
                <a:srgbClr val="222222"/>
              </a:buClr>
              <a:buSzPts val="1900"/>
              <a:buChar char="■"/>
              <a:defRPr>
                <a:solidFill>
                  <a:srgbClr val="222222"/>
                </a:solidFill>
              </a:defRPr>
            </a:lvl6pPr>
            <a:lvl7pPr indent="-349250" lvl="6" marL="3200400" rtl="0">
              <a:lnSpc>
                <a:spcPct val="115000"/>
              </a:lnSpc>
              <a:spcBef>
                <a:spcPts val="0"/>
              </a:spcBef>
              <a:spcAft>
                <a:spcPts val="0"/>
              </a:spcAft>
              <a:buClr>
                <a:srgbClr val="222222"/>
              </a:buClr>
              <a:buSzPts val="1900"/>
              <a:buChar char="●"/>
              <a:defRPr>
                <a:solidFill>
                  <a:srgbClr val="222222"/>
                </a:solidFill>
              </a:defRPr>
            </a:lvl7pPr>
            <a:lvl8pPr indent="-349250" lvl="7" marL="3657600" rtl="0">
              <a:lnSpc>
                <a:spcPct val="115000"/>
              </a:lnSpc>
              <a:spcBef>
                <a:spcPts val="0"/>
              </a:spcBef>
              <a:spcAft>
                <a:spcPts val="0"/>
              </a:spcAft>
              <a:buClr>
                <a:srgbClr val="222222"/>
              </a:buClr>
              <a:buSzPts val="1900"/>
              <a:buChar char="○"/>
              <a:defRPr>
                <a:solidFill>
                  <a:srgbClr val="222222"/>
                </a:solidFill>
              </a:defRPr>
            </a:lvl8pPr>
            <a:lvl9pPr indent="-349250" lvl="8" marL="4114800" rtl="0">
              <a:lnSpc>
                <a:spcPct val="115000"/>
              </a:lnSpc>
              <a:spcBef>
                <a:spcPts val="0"/>
              </a:spcBef>
              <a:spcAft>
                <a:spcPts val="0"/>
              </a:spcAft>
              <a:buClr>
                <a:srgbClr val="222222"/>
              </a:buClr>
              <a:buSzPts val="1900"/>
              <a:buChar char="■"/>
              <a:defRPr>
                <a:solidFill>
                  <a:srgbClr val="222222"/>
                </a:solidFill>
              </a:defRPr>
            </a:lvl9pPr>
          </a:lstStyle>
          <a:p/>
        </p:txBody>
      </p:sp>
      <p:sp>
        <p:nvSpPr>
          <p:cNvPr id="71" name="Google Shape;71;p6"/>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2" name="Google Shape;72;p6"/>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hasis ">
  <p:cSld name="CUSTOM_1">
    <p:spTree>
      <p:nvGrpSpPr>
        <p:cNvPr id="73" name="Shape 73"/>
        <p:cNvGrpSpPr/>
        <p:nvPr/>
      </p:nvGrpSpPr>
      <p:grpSpPr>
        <a:xfrm>
          <a:off x="0" y="0"/>
          <a:ext cx="0" cy="0"/>
          <a:chOff x="0" y="0"/>
          <a:chExt cx="0" cy="0"/>
        </a:xfrm>
      </p:grpSpPr>
      <p:sp>
        <p:nvSpPr>
          <p:cNvPr id="74" name="Google Shape;74;p7"/>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75" name="Google Shape;75;p7"/>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p7"/>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77" name="Google Shape;77;p7"/>
          <p:cNvSpPr/>
          <p:nvPr/>
        </p:nvSpPr>
        <p:spPr>
          <a:xfrm>
            <a:off x="7432467" y="1841067"/>
            <a:ext cx="4036800" cy="4664100"/>
          </a:xfrm>
          <a:prstGeom prst="rect">
            <a:avLst/>
          </a:prstGeom>
          <a:solidFill>
            <a:srgbClr val="0079C0"/>
          </a:soli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 name="Google Shape;78;p7"/>
          <p:cNvSpPr txBox="1"/>
          <p:nvPr>
            <p:ph idx="2" type="subTitle"/>
          </p:nvPr>
        </p:nvSpPr>
        <p:spPr>
          <a:xfrm>
            <a:off x="7773433" y="2168367"/>
            <a:ext cx="3314100" cy="41184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2100"/>
              <a:buNone/>
              <a:defRPr>
                <a:solidFill>
                  <a:schemeClr val="lt1"/>
                </a:solidFill>
              </a:defRPr>
            </a:lvl1pPr>
            <a:lvl2pPr lvl="1">
              <a:spcBef>
                <a:spcPts val="0"/>
              </a:spcBef>
              <a:spcAft>
                <a:spcPts val="0"/>
              </a:spcAft>
              <a:buSzPts val="1900"/>
              <a:buNone/>
              <a:defRPr/>
            </a:lvl2pPr>
            <a:lvl3pPr lvl="2">
              <a:spcBef>
                <a:spcPts val="0"/>
              </a:spcBef>
              <a:spcAft>
                <a:spcPts val="0"/>
              </a:spcAft>
              <a:buSzPts val="1900"/>
              <a:buNone/>
              <a:defRPr/>
            </a:lvl3pPr>
            <a:lvl4pPr lvl="3">
              <a:spcBef>
                <a:spcPts val="0"/>
              </a:spcBef>
              <a:spcAft>
                <a:spcPts val="0"/>
              </a:spcAft>
              <a:buSzPts val="1900"/>
              <a:buNone/>
              <a:defRPr/>
            </a:lvl4pPr>
            <a:lvl5pPr lvl="4">
              <a:spcBef>
                <a:spcPts val="0"/>
              </a:spcBef>
              <a:spcAft>
                <a:spcPts val="0"/>
              </a:spcAft>
              <a:buSzPts val="1900"/>
              <a:buNone/>
              <a:defRPr/>
            </a:lvl5pPr>
            <a:lvl6pPr lvl="5">
              <a:spcBef>
                <a:spcPts val="0"/>
              </a:spcBef>
              <a:spcAft>
                <a:spcPts val="0"/>
              </a:spcAft>
              <a:buSzPts val="1900"/>
              <a:buNone/>
              <a:defRPr/>
            </a:lvl6pPr>
            <a:lvl7pPr lvl="6">
              <a:spcBef>
                <a:spcPts val="0"/>
              </a:spcBef>
              <a:spcAft>
                <a:spcPts val="0"/>
              </a:spcAft>
              <a:buSzPts val="1900"/>
              <a:buNone/>
              <a:defRPr/>
            </a:lvl7pPr>
            <a:lvl8pPr lvl="7">
              <a:spcBef>
                <a:spcPts val="0"/>
              </a:spcBef>
              <a:spcAft>
                <a:spcPts val="0"/>
              </a:spcAft>
              <a:buSzPts val="1900"/>
              <a:buNone/>
              <a:defRPr/>
            </a:lvl8pPr>
            <a:lvl9pPr lvl="8">
              <a:spcBef>
                <a:spcPts val="0"/>
              </a:spcBef>
              <a:spcAft>
                <a:spcPts val="0"/>
              </a:spcAft>
              <a:buSzPts val="1900"/>
              <a:buNone/>
              <a:defRPr/>
            </a:lvl9pPr>
          </a:lstStyle>
          <a:p/>
        </p:txBody>
      </p:sp>
      <p:sp>
        <p:nvSpPr>
          <p:cNvPr id="79" name="Google Shape;79;p7"/>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and Quiz">
  <p:cSld name="CUSTOM_2">
    <p:spTree>
      <p:nvGrpSpPr>
        <p:cNvPr id="80" name="Shape 80"/>
        <p:cNvGrpSpPr/>
        <p:nvPr/>
      </p:nvGrpSpPr>
      <p:grpSpPr>
        <a:xfrm>
          <a:off x="0" y="0"/>
          <a:ext cx="0" cy="0"/>
          <a:chOff x="0" y="0"/>
          <a:chExt cx="0" cy="0"/>
        </a:xfrm>
      </p:grpSpPr>
      <p:sp>
        <p:nvSpPr>
          <p:cNvPr id="81" name="Google Shape;81;p8"/>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82" name="Google Shape;82;p8"/>
          <p:cNvSpPr txBox="1"/>
          <p:nvPr>
            <p:ph idx="1" type="body"/>
          </p:nvPr>
        </p:nvSpPr>
        <p:spPr>
          <a:xfrm>
            <a:off x="579267" y="1663533"/>
            <a:ext cx="11360700" cy="4555200"/>
          </a:xfrm>
          <a:prstGeom prst="rect">
            <a:avLst/>
          </a:prstGeom>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Clr>
                <a:schemeClr val="dk2"/>
              </a:buClr>
              <a:buSzPts val="2100"/>
              <a:buChar char="●"/>
              <a:defRPr sz="2100">
                <a:solidFill>
                  <a:schemeClr val="dk2"/>
                </a:solidFill>
              </a:defRPr>
            </a:lvl1pPr>
            <a:lvl2pPr indent="-349250" lvl="1" marL="914400" rtl="0">
              <a:lnSpc>
                <a:spcPct val="115000"/>
              </a:lnSpc>
              <a:spcBef>
                <a:spcPts val="0"/>
              </a:spcBef>
              <a:spcAft>
                <a:spcPts val="0"/>
              </a:spcAft>
              <a:buClr>
                <a:schemeClr val="dk2"/>
              </a:buClr>
              <a:buSzPts val="1900"/>
              <a:buChar char="○"/>
              <a:defRPr>
                <a:solidFill>
                  <a:schemeClr val="dk2"/>
                </a:solidFill>
              </a:defRPr>
            </a:lvl2pPr>
            <a:lvl3pPr indent="-349250" lvl="2" marL="1371600" rtl="0">
              <a:lnSpc>
                <a:spcPct val="115000"/>
              </a:lnSpc>
              <a:spcBef>
                <a:spcPts val="0"/>
              </a:spcBef>
              <a:spcAft>
                <a:spcPts val="0"/>
              </a:spcAft>
              <a:buClr>
                <a:schemeClr val="dk2"/>
              </a:buClr>
              <a:buSzPts val="1900"/>
              <a:buChar char="■"/>
              <a:defRPr>
                <a:solidFill>
                  <a:schemeClr val="dk2"/>
                </a:solidFill>
              </a:defRPr>
            </a:lvl3pPr>
            <a:lvl4pPr indent="-349250" lvl="3" marL="1828800" rtl="0">
              <a:lnSpc>
                <a:spcPct val="115000"/>
              </a:lnSpc>
              <a:spcBef>
                <a:spcPts val="0"/>
              </a:spcBef>
              <a:spcAft>
                <a:spcPts val="0"/>
              </a:spcAft>
              <a:buClr>
                <a:schemeClr val="dk2"/>
              </a:buClr>
              <a:buSzPts val="1900"/>
              <a:buChar char="●"/>
              <a:defRPr>
                <a:solidFill>
                  <a:schemeClr val="dk2"/>
                </a:solidFill>
              </a:defRPr>
            </a:lvl4pPr>
            <a:lvl5pPr indent="-349250" lvl="4" marL="2286000" rtl="0">
              <a:lnSpc>
                <a:spcPct val="115000"/>
              </a:lnSpc>
              <a:spcBef>
                <a:spcPts val="0"/>
              </a:spcBef>
              <a:spcAft>
                <a:spcPts val="0"/>
              </a:spcAft>
              <a:buClr>
                <a:schemeClr val="dk2"/>
              </a:buClr>
              <a:buSzPts val="1900"/>
              <a:buChar char="○"/>
              <a:defRPr>
                <a:solidFill>
                  <a:schemeClr val="dk2"/>
                </a:solidFill>
              </a:defRPr>
            </a:lvl5pPr>
            <a:lvl6pPr indent="-349250" lvl="5" marL="2743200" rtl="0">
              <a:lnSpc>
                <a:spcPct val="115000"/>
              </a:lnSpc>
              <a:spcBef>
                <a:spcPts val="0"/>
              </a:spcBef>
              <a:spcAft>
                <a:spcPts val="0"/>
              </a:spcAft>
              <a:buClr>
                <a:schemeClr val="dk2"/>
              </a:buClr>
              <a:buSzPts val="1900"/>
              <a:buChar char="■"/>
              <a:defRPr>
                <a:solidFill>
                  <a:schemeClr val="dk2"/>
                </a:solidFill>
              </a:defRPr>
            </a:lvl6pPr>
            <a:lvl7pPr indent="-349250" lvl="6" marL="3200400" rtl="0">
              <a:lnSpc>
                <a:spcPct val="115000"/>
              </a:lnSpc>
              <a:spcBef>
                <a:spcPts val="0"/>
              </a:spcBef>
              <a:spcAft>
                <a:spcPts val="0"/>
              </a:spcAft>
              <a:buClr>
                <a:schemeClr val="dk2"/>
              </a:buClr>
              <a:buSzPts val="1900"/>
              <a:buChar char="●"/>
              <a:defRPr>
                <a:solidFill>
                  <a:schemeClr val="dk2"/>
                </a:solidFill>
              </a:defRPr>
            </a:lvl7pPr>
            <a:lvl8pPr indent="-349250" lvl="7" marL="3657600" rtl="0">
              <a:lnSpc>
                <a:spcPct val="115000"/>
              </a:lnSpc>
              <a:spcBef>
                <a:spcPts val="0"/>
              </a:spcBef>
              <a:spcAft>
                <a:spcPts val="0"/>
              </a:spcAft>
              <a:buClr>
                <a:schemeClr val="dk2"/>
              </a:buClr>
              <a:buSzPts val="1900"/>
              <a:buChar char="○"/>
              <a:defRPr>
                <a:solidFill>
                  <a:schemeClr val="dk2"/>
                </a:solidFill>
              </a:defRPr>
            </a:lvl8pPr>
            <a:lvl9pPr indent="-349250" lvl="8" marL="4114800" rtl="0">
              <a:lnSpc>
                <a:spcPct val="115000"/>
              </a:lnSpc>
              <a:spcBef>
                <a:spcPts val="0"/>
              </a:spcBef>
              <a:spcAft>
                <a:spcPts val="0"/>
              </a:spcAft>
              <a:buClr>
                <a:schemeClr val="dk2"/>
              </a:buClr>
              <a:buSzPts val="1900"/>
              <a:buChar char="■"/>
              <a:defRPr>
                <a:solidFill>
                  <a:schemeClr val="dk2"/>
                </a:solidFill>
              </a:defRPr>
            </a:lvl9pPr>
          </a:lstStyle>
          <a:p/>
        </p:txBody>
      </p:sp>
      <p:sp>
        <p:nvSpPr>
          <p:cNvPr id="83" name="Google Shape;83;p8"/>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 name="Google Shape;84;p8"/>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5" name="Shape 85"/>
        <p:cNvGrpSpPr/>
        <p:nvPr/>
      </p:nvGrpSpPr>
      <p:grpSpPr>
        <a:xfrm>
          <a:off x="0" y="0"/>
          <a:ext cx="0" cy="0"/>
          <a:chOff x="0" y="0"/>
          <a:chExt cx="0" cy="0"/>
        </a:xfrm>
      </p:grpSpPr>
      <p:sp>
        <p:nvSpPr>
          <p:cNvPr id="86" name="Google Shape;86;p9"/>
          <p:cNvSpPr txBox="1"/>
          <p:nvPr>
            <p:ph idx="1" type="body"/>
          </p:nvPr>
        </p:nvSpPr>
        <p:spPr>
          <a:xfrm>
            <a:off x="415600" y="1994667"/>
            <a:ext cx="533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Clr>
                <a:srgbClr val="FF9900"/>
              </a:buClr>
              <a:buSzPts val="1900"/>
              <a:buChar char="●"/>
              <a:defRPr sz="1900"/>
            </a:lvl1pPr>
            <a:lvl2pPr indent="-330200" lvl="1" marL="914400">
              <a:spcBef>
                <a:spcPts val="0"/>
              </a:spcBef>
              <a:spcAft>
                <a:spcPts val="0"/>
              </a:spcAft>
              <a:buClr>
                <a:srgbClr val="FF9900"/>
              </a:buClr>
              <a:buSzPts val="1600"/>
              <a:buChar char="○"/>
              <a:defRPr sz="1600"/>
            </a:lvl2pPr>
            <a:lvl3pPr indent="-330200" lvl="2" marL="1371600">
              <a:spcBef>
                <a:spcPts val="0"/>
              </a:spcBef>
              <a:spcAft>
                <a:spcPts val="0"/>
              </a:spcAft>
              <a:buClr>
                <a:srgbClr val="FF9900"/>
              </a:buClr>
              <a:buSzPts val="1600"/>
              <a:buChar char="■"/>
              <a:defRPr sz="1600"/>
            </a:lvl3pPr>
            <a:lvl4pPr indent="-330200" lvl="3" marL="1828800">
              <a:spcBef>
                <a:spcPts val="0"/>
              </a:spcBef>
              <a:spcAft>
                <a:spcPts val="0"/>
              </a:spcAft>
              <a:buClr>
                <a:srgbClr val="FF9900"/>
              </a:buClr>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87" name="Google Shape;87;p9"/>
          <p:cNvSpPr txBox="1"/>
          <p:nvPr>
            <p:ph idx="2" type="body"/>
          </p:nvPr>
        </p:nvSpPr>
        <p:spPr>
          <a:xfrm>
            <a:off x="6512267" y="1994667"/>
            <a:ext cx="533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Clr>
                <a:srgbClr val="FF9900"/>
              </a:buClr>
              <a:buSzPts val="1900"/>
              <a:buChar char="●"/>
              <a:defRPr sz="1900"/>
            </a:lvl1pPr>
            <a:lvl2pPr indent="-330200" lvl="1" marL="914400">
              <a:spcBef>
                <a:spcPts val="0"/>
              </a:spcBef>
              <a:spcAft>
                <a:spcPts val="0"/>
              </a:spcAft>
              <a:buClr>
                <a:srgbClr val="FF9900"/>
              </a:buClr>
              <a:buSzPts val="1600"/>
              <a:buChar char="○"/>
              <a:defRPr sz="1600"/>
            </a:lvl2pPr>
            <a:lvl3pPr indent="-330200" lvl="2" marL="1371600">
              <a:spcBef>
                <a:spcPts val="0"/>
              </a:spcBef>
              <a:spcAft>
                <a:spcPts val="0"/>
              </a:spcAft>
              <a:buClr>
                <a:srgbClr val="FF9900"/>
              </a:buClr>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88" name="Google Shape;88;p9"/>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89" name="Google Shape;89;p9"/>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 name="Google Shape;90;p9"/>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10"/>
          <p:cNvSpPr txBox="1"/>
          <p:nvPr>
            <p:ph type="title"/>
          </p:nvPr>
        </p:nvSpPr>
        <p:spPr>
          <a:xfrm>
            <a:off x="647433" y="899933"/>
            <a:ext cx="11360700" cy="763500"/>
          </a:xfrm>
          <a:prstGeom prst="rect">
            <a:avLst/>
          </a:prstGeom>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b="1">
                <a:solidFill>
                  <a:schemeClr val="dk1"/>
                </a:solidFill>
              </a:defRPr>
            </a:lvl1pPr>
            <a:lvl2pPr lvl="1" rtl="0">
              <a:spcBef>
                <a:spcPts val="0"/>
              </a:spcBef>
              <a:spcAft>
                <a:spcPts val="0"/>
              </a:spcAft>
              <a:buSzPts val="1900"/>
              <a:buChar char="○"/>
              <a:defRPr/>
            </a:lvl2pPr>
            <a:lvl3pPr lvl="2" rtl="0">
              <a:spcBef>
                <a:spcPts val="0"/>
              </a:spcBef>
              <a:spcAft>
                <a:spcPts val="0"/>
              </a:spcAft>
              <a:buSzPts val="1900"/>
              <a:buChar char="■"/>
              <a:defRPr/>
            </a:lvl3pPr>
            <a:lvl4pPr lvl="3" rtl="0">
              <a:spcBef>
                <a:spcPts val="0"/>
              </a:spcBef>
              <a:spcAft>
                <a:spcPts val="0"/>
              </a:spcAft>
              <a:buSzPts val="1900"/>
              <a:buChar char="●"/>
              <a:defRPr/>
            </a:lvl4pPr>
            <a:lvl5pPr lvl="4" rtl="0">
              <a:spcBef>
                <a:spcPts val="0"/>
              </a:spcBef>
              <a:spcAft>
                <a:spcPts val="0"/>
              </a:spcAft>
              <a:buSzPts val="1900"/>
              <a:buChar char="○"/>
              <a:defRPr/>
            </a:lvl5pPr>
            <a:lvl6pPr lvl="5" rtl="0">
              <a:spcBef>
                <a:spcPts val="0"/>
              </a:spcBef>
              <a:spcAft>
                <a:spcPts val="0"/>
              </a:spcAft>
              <a:buSzPts val="1900"/>
              <a:buChar char="■"/>
              <a:defRPr/>
            </a:lvl6pPr>
            <a:lvl7pPr lvl="6" rtl="0">
              <a:spcBef>
                <a:spcPts val="0"/>
              </a:spcBef>
              <a:spcAft>
                <a:spcPts val="0"/>
              </a:spcAft>
              <a:buSzPts val="1900"/>
              <a:buChar char="●"/>
              <a:defRPr/>
            </a:lvl7pPr>
            <a:lvl8pPr lvl="7" rtl="0">
              <a:spcBef>
                <a:spcPts val="0"/>
              </a:spcBef>
              <a:spcAft>
                <a:spcPts val="0"/>
              </a:spcAft>
              <a:buSzPts val="1900"/>
              <a:buChar char="○"/>
              <a:defRPr/>
            </a:lvl8pPr>
            <a:lvl9pPr lvl="8" rtl="0">
              <a:spcBef>
                <a:spcPts val="0"/>
              </a:spcBef>
              <a:spcAft>
                <a:spcPts val="0"/>
              </a:spcAft>
              <a:buSzPts val="1900"/>
              <a:buChar char="■"/>
              <a:defRPr/>
            </a:lvl9pPr>
          </a:lstStyle>
          <a:p/>
        </p:txBody>
      </p:sp>
      <p:sp>
        <p:nvSpPr>
          <p:cNvPr id="93" name="Google Shape;93;p10"/>
          <p:cNvSpPr/>
          <p:nvPr/>
        </p:nvSpPr>
        <p:spPr>
          <a:xfrm>
            <a:off x="0" y="0"/>
            <a:ext cx="286500" cy="68580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4" name="Google Shape;94;p10"/>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0" Type="http://schemas.openxmlformats.org/officeDocument/2006/relationships/theme" Target="../theme/theme2.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 type="body"/>
          </p:nvPr>
        </p:nvSpPr>
        <p:spPr>
          <a:xfrm>
            <a:off x="579267" y="1663533"/>
            <a:ext cx="11360700" cy="4555200"/>
          </a:xfrm>
          <a:prstGeom prst="rect">
            <a:avLst/>
          </a:prstGeom>
          <a:noFill/>
          <a:ln>
            <a:noFill/>
          </a:ln>
        </p:spPr>
        <p:txBody>
          <a:bodyPr anchorCtr="0" anchor="t" bIns="121900" lIns="121900" spcFirstLastPara="1" rIns="121900" wrap="square" tIns="121900">
            <a:normAutofit/>
          </a:bodyPr>
          <a:lstStyle>
            <a:lvl1pPr indent="-361950" lvl="0" marL="457200" rtl="0">
              <a:lnSpc>
                <a:spcPct val="115000"/>
              </a:lnSpc>
              <a:spcBef>
                <a:spcPts val="0"/>
              </a:spcBef>
              <a:spcAft>
                <a:spcPts val="0"/>
              </a:spcAft>
              <a:buSzPts val="2100"/>
              <a:buChar char="●"/>
              <a:defRPr sz="2100"/>
            </a:lvl1pPr>
            <a:lvl2pPr indent="-349250" lvl="1" marL="914400" rtl="0">
              <a:lnSpc>
                <a:spcPct val="115000"/>
              </a:lnSpc>
              <a:spcBef>
                <a:spcPts val="0"/>
              </a:spcBef>
              <a:spcAft>
                <a:spcPts val="0"/>
              </a:spcAft>
              <a:buSzPts val="1900"/>
              <a:buChar char="○"/>
              <a:defRPr sz="1900"/>
            </a:lvl2pPr>
            <a:lvl3pPr indent="-349250" lvl="2" marL="1371600" rtl="0">
              <a:lnSpc>
                <a:spcPct val="115000"/>
              </a:lnSpc>
              <a:spcBef>
                <a:spcPts val="0"/>
              </a:spcBef>
              <a:spcAft>
                <a:spcPts val="0"/>
              </a:spcAft>
              <a:buSzPts val="1900"/>
              <a:buChar char="■"/>
              <a:defRPr sz="1900"/>
            </a:lvl3pPr>
            <a:lvl4pPr indent="-349250" lvl="3" marL="1828800" rtl="0">
              <a:lnSpc>
                <a:spcPct val="115000"/>
              </a:lnSpc>
              <a:spcBef>
                <a:spcPts val="0"/>
              </a:spcBef>
              <a:spcAft>
                <a:spcPts val="0"/>
              </a:spcAft>
              <a:buSzPts val="1900"/>
              <a:buChar char="●"/>
              <a:defRPr sz="1900"/>
            </a:lvl4pPr>
            <a:lvl5pPr indent="-349250" lvl="4" marL="2286000" rtl="0">
              <a:lnSpc>
                <a:spcPct val="115000"/>
              </a:lnSpc>
              <a:spcBef>
                <a:spcPts val="0"/>
              </a:spcBef>
              <a:spcAft>
                <a:spcPts val="0"/>
              </a:spcAft>
              <a:buSzPts val="1900"/>
              <a:buChar char="○"/>
              <a:defRPr sz="1900"/>
            </a:lvl5pPr>
            <a:lvl6pPr indent="-349250" lvl="5" marL="2743200" rtl="0">
              <a:lnSpc>
                <a:spcPct val="115000"/>
              </a:lnSpc>
              <a:spcBef>
                <a:spcPts val="0"/>
              </a:spcBef>
              <a:spcAft>
                <a:spcPts val="0"/>
              </a:spcAft>
              <a:buSzPts val="1900"/>
              <a:buChar char="■"/>
              <a:defRPr sz="1900"/>
            </a:lvl6pPr>
            <a:lvl7pPr indent="-349250" lvl="6" marL="3200400" rtl="0">
              <a:lnSpc>
                <a:spcPct val="115000"/>
              </a:lnSpc>
              <a:spcBef>
                <a:spcPts val="0"/>
              </a:spcBef>
              <a:spcAft>
                <a:spcPts val="0"/>
              </a:spcAft>
              <a:buSzPts val="1900"/>
              <a:buChar char="●"/>
              <a:defRPr sz="1900"/>
            </a:lvl7pPr>
            <a:lvl8pPr indent="-349250" lvl="7" marL="3657600" rtl="0">
              <a:lnSpc>
                <a:spcPct val="115000"/>
              </a:lnSpc>
              <a:spcBef>
                <a:spcPts val="0"/>
              </a:spcBef>
              <a:spcAft>
                <a:spcPts val="0"/>
              </a:spcAft>
              <a:buSzPts val="1900"/>
              <a:buChar char="○"/>
              <a:defRPr sz="1900"/>
            </a:lvl8pPr>
            <a:lvl9pPr indent="-349250" lvl="8" marL="4114800" rtl="0">
              <a:lnSpc>
                <a:spcPct val="115000"/>
              </a:lnSpc>
              <a:spcBef>
                <a:spcPts val="0"/>
              </a:spcBef>
              <a:spcAft>
                <a:spcPts val="0"/>
              </a:spcAft>
              <a:buSzPts val="1900"/>
              <a:buChar char="■"/>
              <a:defRPr sz="1900"/>
            </a:lvl9pPr>
          </a:lstStyle>
          <a:p/>
        </p:txBody>
      </p:sp>
      <p:sp>
        <p:nvSpPr>
          <p:cNvPr id="11" name="Google Shape;11;p1"/>
          <p:cNvSpPr txBox="1"/>
          <p:nvPr>
            <p:ph type="title"/>
          </p:nvPr>
        </p:nvSpPr>
        <p:spPr>
          <a:xfrm>
            <a:off x="647433" y="899933"/>
            <a:ext cx="11360700" cy="763500"/>
          </a:xfrm>
          <a:prstGeom prst="rect">
            <a:avLst/>
          </a:prstGeom>
          <a:noFill/>
          <a:ln>
            <a:noFill/>
          </a:ln>
        </p:spPr>
        <p:txBody>
          <a:bodyPr anchorCtr="0" anchor="ctr" bIns="121900" lIns="121900" spcFirstLastPara="1" rIns="121900" wrap="square" tIns="121900">
            <a:noAutofit/>
          </a:bodyPr>
          <a:lstStyle>
            <a:lvl1pPr lvl="0" rtl="0">
              <a:spcBef>
                <a:spcPts val="0"/>
              </a:spcBef>
              <a:spcAft>
                <a:spcPts val="0"/>
              </a:spcAft>
              <a:buClr>
                <a:schemeClr val="dk1"/>
              </a:buClr>
              <a:buSzPts val="3300"/>
              <a:buChar char="●"/>
              <a:defRPr sz="3300">
                <a:solidFill>
                  <a:schemeClr val="dk1"/>
                </a:solidFill>
              </a:defRPr>
            </a:lvl1pPr>
            <a:lvl2pPr lvl="1" rtl="0">
              <a:spcBef>
                <a:spcPts val="0"/>
              </a:spcBef>
              <a:spcAft>
                <a:spcPts val="0"/>
              </a:spcAft>
              <a:buSzPts val="1900"/>
              <a:buChar char="○"/>
              <a:defRPr sz="1900"/>
            </a:lvl2pPr>
            <a:lvl3pPr lvl="2" rtl="0">
              <a:spcBef>
                <a:spcPts val="0"/>
              </a:spcBef>
              <a:spcAft>
                <a:spcPts val="0"/>
              </a:spcAft>
              <a:buSzPts val="1900"/>
              <a:buChar char="■"/>
              <a:defRPr sz="1900"/>
            </a:lvl3pPr>
            <a:lvl4pPr lvl="3" rtl="0">
              <a:spcBef>
                <a:spcPts val="0"/>
              </a:spcBef>
              <a:spcAft>
                <a:spcPts val="0"/>
              </a:spcAft>
              <a:buSzPts val="1900"/>
              <a:buChar char="●"/>
              <a:defRPr sz="1900"/>
            </a:lvl4pPr>
            <a:lvl5pPr lvl="4" rtl="0">
              <a:spcBef>
                <a:spcPts val="0"/>
              </a:spcBef>
              <a:spcAft>
                <a:spcPts val="0"/>
              </a:spcAft>
              <a:buSzPts val="1900"/>
              <a:buChar char="○"/>
              <a:defRPr sz="1900"/>
            </a:lvl5pPr>
            <a:lvl6pPr lvl="5" rtl="0">
              <a:spcBef>
                <a:spcPts val="0"/>
              </a:spcBef>
              <a:spcAft>
                <a:spcPts val="0"/>
              </a:spcAft>
              <a:buSzPts val="1900"/>
              <a:buChar char="■"/>
              <a:defRPr sz="1900"/>
            </a:lvl6pPr>
            <a:lvl7pPr lvl="6" rtl="0">
              <a:spcBef>
                <a:spcPts val="0"/>
              </a:spcBef>
              <a:spcAft>
                <a:spcPts val="0"/>
              </a:spcAft>
              <a:buSzPts val="1900"/>
              <a:buChar char="●"/>
              <a:defRPr sz="1900"/>
            </a:lvl7pPr>
            <a:lvl8pPr lvl="7" rtl="0">
              <a:spcBef>
                <a:spcPts val="0"/>
              </a:spcBef>
              <a:spcAft>
                <a:spcPts val="0"/>
              </a:spcAft>
              <a:buSzPts val="1900"/>
              <a:buChar char="○"/>
              <a:defRPr sz="1900"/>
            </a:lvl8pPr>
            <a:lvl9pPr lvl="8" rtl="0">
              <a:spcBef>
                <a:spcPts val="0"/>
              </a:spcBef>
              <a:spcAft>
                <a:spcPts val="0"/>
              </a:spcAft>
              <a:buSzPts val="1900"/>
              <a:buChar char="■"/>
              <a:defRPr sz="1900"/>
            </a:lvl9pPr>
          </a:lstStyle>
          <a:p/>
        </p:txBody>
      </p:sp>
      <p:pic>
        <p:nvPicPr>
          <p:cNvPr id="12" name="Google Shape;12;p1"/>
          <p:cNvPicPr preferRelativeResize="0"/>
          <p:nvPr/>
        </p:nvPicPr>
        <p:blipFill>
          <a:blip r:embed="rId1">
            <a:alphaModFix/>
          </a:blip>
          <a:stretch>
            <a:fillRect/>
          </a:stretch>
        </p:blipFill>
        <p:spPr>
          <a:xfrm>
            <a:off x="272400" y="145833"/>
            <a:ext cx="2480264" cy="524782"/>
          </a:xfrm>
          <a:prstGeom prst="rect">
            <a:avLst/>
          </a:prstGeom>
          <a:noFill/>
          <a:ln>
            <a:noFill/>
          </a:ln>
        </p:spPr>
      </p:pic>
      <p:grpSp>
        <p:nvGrpSpPr>
          <p:cNvPr id="13" name="Google Shape;13;p1"/>
          <p:cNvGrpSpPr/>
          <p:nvPr/>
        </p:nvGrpSpPr>
        <p:grpSpPr>
          <a:xfrm rot="5400000">
            <a:off x="680399" y="5765331"/>
            <a:ext cx="303670" cy="1663144"/>
            <a:chOff x="327125" y="2375600"/>
            <a:chExt cx="536425" cy="2953025"/>
          </a:xfrm>
        </p:grpSpPr>
        <p:sp>
          <p:nvSpPr>
            <p:cNvPr id="14" name="Google Shape;14;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15" name="Google Shape;15;p1"/>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16" name="Google Shape;16;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 name="Google Shape;17;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 name="Google Shape;18;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 name="Google Shape;19;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 name="Google Shape;20;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 name="Google Shape;21;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 name="Google Shape;22;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 name="Google Shape;23;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 name="Google Shape;24;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 name="Google Shape;25;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 name="Google Shape;26;p1"/>
            <p:cNvSpPr/>
            <p:nvPr/>
          </p:nvSpPr>
          <p:spPr>
            <a:xfrm>
              <a:off x="531424" y="2394424"/>
              <a:ext cx="115862" cy="2804808"/>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grpSp>
        <p:nvGrpSpPr>
          <p:cNvPr id="27" name="Google Shape;27;p1"/>
          <p:cNvGrpSpPr/>
          <p:nvPr/>
        </p:nvGrpSpPr>
        <p:grpSpPr>
          <a:xfrm flipH="1" rot="-5400000">
            <a:off x="9718265" y="-1794016"/>
            <a:ext cx="582933" cy="4364402"/>
            <a:chOff x="327125" y="2375600"/>
            <a:chExt cx="536425" cy="2976473"/>
          </a:xfrm>
        </p:grpSpPr>
        <p:sp>
          <p:nvSpPr>
            <p:cNvPr id="28" name="Google Shape;28;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29" name="Google Shape;29;p1"/>
            <p:cNvSpPr/>
            <p:nvPr/>
          </p:nvSpPr>
          <p:spPr>
            <a:xfrm>
              <a:off x="347092" y="2923976"/>
              <a:ext cx="112450" cy="2428096"/>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0" name="Google Shape;30;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1" name="Google Shape;31;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 name="Google Shape;32;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 name="Google Shape;33;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 name="Google Shape;34;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sp>
          <p:nvSpPr>
            <p:cNvPr id="36" name="Google Shape;36;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 name="Google Shape;39;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 name="Google Shape;40;p1"/>
            <p:cNvSpPr/>
            <p:nvPr/>
          </p:nvSpPr>
          <p:spPr>
            <a:xfrm>
              <a:off x="531428" y="2394418"/>
              <a:ext cx="115862" cy="2939950"/>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sp>
        <p:nvSpPr>
          <p:cNvPr id="41" name="Google Shape;41;p1"/>
          <p:cNvSpPr txBox="1"/>
          <p:nvPr>
            <p:ph idx="12" type="sldNum"/>
          </p:nvPr>
        </p:nvSpPr>
        <p:spPr>
          <a:xfrm>
            <a:off x="11409045" y="6333134"/>
            <a:ext cx="731700" cy="524700"/>
          </a:xfrm>
          <a:prstGeom prst="rect">
            <a:avLst/>
          </a:prstGeom>
          <a:noFill/>
          <a:ln>
            <a:noFill/>
          </a:ln>
        </p:spPr>
        <p:txBody>
          <a:bodyPr anchorCtr="0" anchor="t" bIns="121900" lIns="121900" spcFirstLastPara="1" rIns="121900" wrap="square" tIns="121900">
            <a:noAutofit/>
          </a:bodyPr>
          <a:lstStyle>
            <a:lvl1pPr lvl="0" algn="r">
              <a:buNone/>
              <a:defRPr sz="1700">
                <a:solidFill>
                  <a:schemeClr val="dk2"/>
                </a:solidFill>
              </a:defRPr>
            </a:lvl1pPr>
            <a:lvl2pPr lvl="1" algn="r">
              <a:buNone/>
              <a:defRPr sz="1700">
                <a:solidFill>
                  <a:schemeClr val="dk2"/>
                </a:solidFill>
              </a:defRPr>
            </a:lvl2pPr>
            <a:lvl3pPr lvl="2" algn="r">
              <a:buNone/>
              <a:defRPr sz="1700">
                <a:solidFill>
                  <a:schemeClr val="dk2"/>
                </a:solidFill>
              </a:defRPr>
            </a:lvl3pPr>
            <a:lvl4pPr lvl="3" algn="r">
              <a:buNone/>
              <a:defRPr sz="1700">
                <a:solidFill>
                  <a:schemeClr val="dk2"/>
                </a:solidFill>
              </a:defRPr>
            </a:lvl4pPr>
            <a:lvl5pPr lvl="4" algn="r">
              <a:buNone/>
              <a:defRPr sz="1700">
                <a:solidFill>
                  <a:schemeClr val="dk2"/>
                </a:solidFill>
              </a:defRPr>
            </a:lvl5pPr>
            <a:lvl6pPr lvl="5" algn="r">
              <a:buNone/>
              <a:defRPr sz="1700">
                <a:solidFill>
                  <a:schemeClr val="dk2"/>
                </a:solidFill>
              </a:defRPr>
            </a:lvl6pPr>
            <a:lvl7pPr lvl="6" algn="r">
              <a:buNone/>
              <a:defRPr sz="1700">
                <a:solidFill>
                  <a:schemeClr val="dk2"/>
                </a:solidFill>
              </a:defRPr>
            </a:lvl7pPr>
            <a:lvl8pPr lvl="7" algn="r">
              <a:buNone/>
              <a:defRPr sz="1700">
                <a:solidFill>
                  <a:schemeClr val="dk2"/>
                </a:solidFill>
              </a:defRPr>
            </a:lvl8pPr>
            <a:lvl9pPr lvl="8" algn="r">
              <a:buNone/>
              <a:defRPr sz="17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1.png"/><Relationship Id="rId4" Type="http://schemas.openxmlformats.org/officeDocument/2006/relationships/image" Target="../media/image1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21.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hyperlink" Target="https://dev.mysql.com/doc/refman/8.0/en/string-functions.html" TargetMode="External"/><Relationship Id="rId4" Type="http://schemas.openxmlformats.org/officeDocument/2006/relationships/hyperlink" Target="https://dev.mysql.com/doc/refman/8.0/en/mathematical-functions.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s://www.techonthenet.com/mysql/functions/floor.php" TargetMode="External"/><Relationship Id="rId4" Type="http://schemas.openxmlformats.org/officeDocument/2006/relationships/hyperlink" Target="https://www.techonthenet.com/mysql/functions/ceil.php" TargetMode="External"/><Relationship Id="rId5" Type="http://schemas.openxmlformats.org/officeDocument/2006/relationships/hyperlink" Target="https://www.techonthenet.com/mysql/functions/ceiling.php" TargetMode="External"/><Relationship Id="rId6" Type="http://schemas.openxmlformats.org/officeDocument/2006/relationships/hyperlink" Target="https://www.techonthenet.com/mysql/functions/truncate.ph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hyperlink" Target="https://dev.mysql.com/doc/refman/8.0/en/string-functions.html" TargetMode="External"/><Relationship Id="rId4" Type="http://schemas.openxmlformats.org/officeDocument/2006/relationships/hyperlink" Target="https://dev.mysql.com/doc/refman/8.0/en/date-and-time-functions.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hyperlink" Target="https://www.techonthenet.com/mysql/functions/date_format.php"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hyperlink" Target="http://www.mysqltutorial.org/mysql-datetime/" TargetMode="External"/><Relationship Id="rId4" Type="http://schemas.openxmlformats.org/officeDocument/2006/relationships/hyperlink" Target="https://www.techonthenet.com/mysql/functions/timediff.php"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hyperlink" Target="https://en.wikipedia.org/wiki/MD5"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hyperlink" Target="https://dev.mysql.com/doc/refman/8.0/en/function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 Id="rId3" Type="http://schemas.openxmlformats.org/officeDocument/2006/relationships/hyperlink" Target="https://docs.google.com/document/d/18WutSeZHExZhOcTMjRwFRBOFzqEMMyR4bTEjzl3K9lk/edit?usp=sharin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hyperlink" Target="https://dev.mysql.com/doc/refman/8.0/en/string-functions.html" TargetMode="External"/><Relationship Id="rId4" Type="http://schemas.openxmlformats.org/officeDocument/2006/relationships/hyperlink" Target="https://dev.mysql.com/doc/refman/8.0/en/mathematical-functions.html" TargetMode="External"/><Relationship Id="rId5" Type="http://schemas.openxmlformats.org/officeDocument/2006/relationships/hyperlink" Target="https://dev.mysql.com/doc/refman/8.0/en/date-and-time-functions.html" TargetMode="External"/><Relationship Id="rId6" Type="http://schemas.openxmlformats.org/officeDocument/2006/relationships/hyperlink" Target="https://www.techonthenet.com/mysql/functions/index_alpha.php" TargetMode="External"/><Relationship Id="rId7" Type="http://schemas.openxmlformats.org/officeDocument/2006/relationships/hyperlink" Target="https://dev.mysql.com/doc/refman/8.0/en/built-in-function-reference.html"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4.xml"/><Relationship Id="rId3" Type="http://schemas.openxmlformats.org/officeDocument/2006/relationships/image" Target="../media/image2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5.xml"/><Relationship Id="rId3" Type="http://schemas.openxmlformats.org/officeDocument/2006/relationships/image" Target="../media/image2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6.xml"/><Relationship Id="rId3" Type="http://schemas.openxmlformats.org/officeDocument/2006/relationships/image" Target="../media/image35.png"/><Relationship Id="rId4" Type="http://schemas.openxmlformats.org/officeDocument/2006/relationships/image" Target="../media/image3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7.xml"/><Relationship Id="rId3" Type="http://schemas.openxmlformats.org/officeDocument/2006/relationships/image" Target="../media/image35.png"/><Relationship Id="rId4" Type="http://schemas.openxmlformats.org/officeDocument/2006/relationships/image" Target="../media/image3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8.xml"/><Relationship Id="rId3" Type="http://schemas.openxmlformats.org/officeDocument/2006/relationships/image" Target="../media/image2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s://dev.mysql.com/doc/refman/8.0/en/string-functions.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1.xml"/><Relationship Id="rId3" Type="http://schemas.openxmlformats.org/officeDocument/2006/relationships/hyperlink" Target="https://docs.google.com/document/d/1Eq_dQEXXLSBAp-wPHgXLmfg_k25oYJOhp3aP0RIqWhI/edit?usp=sharing" TargetMode="External"/></Relationships>
</file>

<file path=ppt/slides/_rels/slide52.xml.rels><?xml version="1.0" encoding="UTF-8" standalone="yes"?><Relationships xmlns="http://schemas.openxmlformats.org/package/2006/relationships"><Relationship Id="rId20" Type="http://schemas.openxmlformats.org/officeDocument/2006/relationships/hyperlink" Target="https://www.hackerrank.com/challenges/weather-observation-station-13" TargetMode="External"/><Relationship Id="rId22" Type="http://schemas.openxmlformats.org/officeDocument/2006/relationships/hyperlink" Target="https://www.hackerrank.com/challenges/weather-observation-station-13" TargetMode="External"/><Relationship Id="rId21" Type="http://schemas.openxmlformats.org/officeDocument/2006/relationships/hyperlink" Target="https://www.hackerrank.com/challenges/weather-observation-station-13" TargetMode="External"/><Relationship Id="rId24" Type="http://schemas.openxmlformats.org/officeDocument/2006/relationships/hyperlink" Target="https://www.hackerrank.com/challenges/weather-observation-station-14" TargetMode="External"/><Relationship Id="rId23" Type="http://schemas.openxmlformats.org/officeDocument/2006/relationships/hyperlink" Target="https://www.hackerrank.com/challenges/weather-observation-station-14" TargetMode="External"/><Relationship Id="rId1" Type="http://schemas.openxmlformats.org/officeDocument/2006/relationships/slideLayout" Target="../slideLayouts/slideLayout15.xml"/><Relationship Id="rId2" Type="http://schemas.openxmlformats.org/officeDocument/2006/relationships/notesSlide" Target="../notesSlides/notesSlide52.xml"/><Relationship Id="rId3" Type="http://schemas.openxmlformats.org/officeDocument/2006/relationships/hyperlink" Target="https://www.hackerrank.com/challenges/weather-observation-station-3?h_r=profile" TargetMode="External"/><Relationship Id="rId4" Type="http://schemas.openxmlformats.org/officeDocument/2006/relationships/hyperlink" Target="https://www.hackerrank.com/challenges/weather-observation-station-3?h_r=profile" TargetMode="External"/><Relationship Id="rId9" Type="http://schemas.openxmlformats.org/officeDocument/2006/relationships/hyperlink" Target="https://www.hackerrank.com/challenges/weather-observation-station-7?h_r=profile" TargetMode="External"/><Relationship Id="rId26" Type="http://schemas.openxmlformats.org/officeDocument/2006/relationships/hyperlink" Target="https://www.hackerrank.com/challenges/weather-observation-station-15" TargetMode="External"/><Relationship Id="rId25" Type="http://schemas.openxmlformats.org/officeDocument/2006/relationships/hyperlink" Target="https://www.hackerrank.com/challenges/weather-observation-station-14" TargetMode="External"/><Relationship Id="rId28" Type="http://schemas.openxmlformats.org/officeDocument/2006/relationships/hyperlink" Target="https://www.hackerrank.com/challenges/weather-observation-station-15" TargetMode="External"/><Relationship Id="rId27" Type="http://schemas.openxmlformats.org/officeDocument/2006/relationships/hyperlink" Target="https://www.hackerrank.com/challenges/weather-observation-station-15" TargetMode="External"/><Relationship Id="rId5" Type="http://schemas.openxmlformats.org/officeDocument/2006/relationships/hyperlink" Target="https://www.hackerrank.com/challenges/weather-observation-station-3?h_r=profile" TargetMode="External"/><Relationship Id="rId6" Type="http://schemas.openxmlformats.org/officeDocument/2006/relationships/hyperlink" Target="https://www.hackerrank.com/challenges/weather-observation-station-4?h_r=profile" TargetMode="External"/><Relationship Id="rId29" Type="http://schemas.openxmlformats.org/officeDocument/2006/relationships/hyperlink" Target="https://www.hackerrank.com/challenges/weather-observation-station-16" TargetMode="External"/><Relationship Id="rId7" Type="http://schemas.openxmlformats.org/officeDocument/2006/relationships/hyperlink" Target="https://www.hackerrank.com/challenges/weather-observation-station-4?h_r=profile" TargetMode="External"/><Relationship Id="rId8" Type="http://schemas.openxmlformats.org/officeDocument/2006/relationships/hyperlink" Target="https://www.hackerrank.com/challenges/weather-observation-station-4?h_r=profile" TargetMode="External"/><Relationship Id="rId31" Type="http://schemas.openxmlformats.org/officeDocument/2006/relationships/hyperlink" Target="https://www.hackerrank.com/challenges/weather-observation-station-16" TargetMode="External"/><Relationship Id="rId30" Type="http://schemas.openxmlformats.org/officeDocument/2006/relationships/hyperlink" Target="https://www.hackerrank.com/challenges/weather-observation-station-16" TargetMode="External"/><Relationship Id="rId11" Type="http://schemas.openxmlformats.org/officeDocument/2006/relationships/hyperlink" Target="https://www.hackerrank.com/challenges/weather-observation-station-7?h_r=profile" TargetMode="External"/><Relationship Id="rId33" Type="http://schemas.openxmlformats.org/officeDocument/2006/relationships/hyperlink" Target="https://www.hackerrank.com/challenges/weather-observation-station-17" TargetMode="External"/><Relationship Id="rId10" Type="http://schemas.openxmlformats.org/officeDocument/2006/relationships/hyperlink" Target="https://www.hackerrank.com/challenges/weather-observation-station-7?h_r=profile" TargetMode="External"/><Relationship Id="rId32" Type="http://schemas.openxmlformats.org/officeDocument/2006/relationships/hyperlink" Target="https://www.hackerrank.com/challenges/weather-observation-station-17" TargetMode="External"/><Relationship Id="rId13" Type="http://schemas.openxmlformats.org/officeDocument/2006/relationships/hyperlink" Target="https://www.hackerrank.com/challenges/weather-observation-station-8?h_r=profile" TargetMode="External"/><Relationship Id="rId35" Type="http://schemas.openxmlformats.org/officeDocument/2006/relationships/hyperlink" Target="https://www.hackerrank.com/challenges/revising-the-select-query?h_r=profile" TargetMode="External"/><Relationship Id="rId12" Type="http://schemas.openxmlformats.org/officeDocument/2006/relationships/hyperlink" Target="https://www.hackerrank.com/challenges/weather-observation-station-8?h_r=profile" TargetMode="External"/><Relationship Id="rId34" Type="http://schemas.openxmlformats.org/officeDocument/2006/relationships/hyperlink" Target="https://www.hackerrank.com/challenges/revising-the-select-query?h_r=profile" TargetMode="External"/><Relationship Id="rId15" Type="http://schemas.openxmlformats.org/officeDocument/2006/relationships/hyperlink" Target="https://www.hackerrank.com/challenges/weather-observation-station-9?h_r=profile" TargetMode="External"/><Relationship Id="rId37" Type="http://schemas.openxmlformats.org/officeDocument/2006/relationships/hyperlink" Target="https://www.w3resource.com/mysql-exercises/string-exercises/" TargetMode="External"/><Relationship Id="rId14" Type="http://schemas.openxmlformats.org/officeDocument/2006/relationships/hyperlink" Target="https://www.hackerrank.com/challenges/weather-observation-station-8?h_r=profile" TargetMode="External"/><Relationship Id="rId36" Type="http://schemas.openxmlformats.org/officeDocument/2006/relationships/hyperlink" Target="https://www.hackerrank.com/challenges/revising-the-select-query-2?h_r=profile" TargetMode="External"/><Relationship Id="rId17" Type="http://schemas.openxmlformats.org/officeDocument/2006/relationships/hyperlink" Target="https://www.hackerrank.com/challenges/weather-observation-station-9?h_r=profile" TargetMode="External"/><Relationship Id="rId16" Type="http://schemas.openxmlformats.org/officeDocument/2006/relationships/hyperlink" Target="https://www.hackerrank.com/challenges/weather-observation-station-9?h_r=profile" TargetMode="External"/><Relationship Id="rId19" Type="http://schemas.openxmlformats.org/officeDocument/2006/relationships/hyperlink" Target="https://www.hackerrank.com/challenges/weather-observation-station-11?h_r=profile" TargetMode="External"/><Relationship Id="rId18" Type="http://schemas.openxmlformats.org/officeDocument/2006/relationships/hyperlink" Target="https://www.hackerrank.com/challenges/weather-observation-station-11?h_r=profile"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3.xml"/><Relationship Id="rId3" Type="http://schemas.openxmlformats.org/officeDocument/2006/relationships/hyperlink" Target="https://dev.mysql.com/doc/refman/5.7/en/case.html" TargetMode="External"/><Relationship Id="rId4" Type="http://schemas.openxmlformats.org/officeDocument/2006/relationships/hyperlink" Target="https://dev.mysql.com/doc/refman/5.7/en/case.html" TargetMode="External"/><Relationship Id="rId5" Type="http://schemas.openxmlformats.org/officeDocument/2006/relationships/hyperlink" Target="https://dev.mysql.com/doc/refman/5.7/en/case.html"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6.xml"/><Relationship Id="rId3" Type="http://schemas.openxmlformats.org/officeDocument/2006/relationships/image" Target="../media/image2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7.xml"/><Relationship Id="rId3" Type="http://schemas.openxmlformats.org/officeDocument/2006/relationships/image" Target="../media/image3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8.xml"/><Relationship Id="rId3" Type="http://schemas.openxmlformats.org/officeDocument/2006/relationships/image" Target="../media/image3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1.xml"/><Relationship Id="rId3" Type="http://schemas.openxmlformats.org/officeDocument/2006/relationships/hyperlink" Target="https://dev.mysql.com/doc/refman/5.7/en/case.html" TargetMode="External"/><Relationship Id="rId4" Type="http://schemas.openxmlformats.org/officeDocument/2006/relationships/hyperlink" Target="https://dev.mysql.com/doc/refman/5.7/en/functions.html" TargetMode="External"/><Relationship Id="rId5" Type="http://schemas.openxmlformats.org/officeDocument/2006/relationships/hyperlink" Target="https://dev.mysql.com/doc/refman/5.7/en/numeric-functions.html" TargetMode="External"/><Relationship Id="rId6" Type="http://schemas.openxmlformats.org/officeDocument/2006/relationships/hyperlink" Target="https://popsql.com/learn-sql/mysql/how-to-write-a-case-statement-in-mysql"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2.xml"/><Relationship Id="rId3"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0"/>
          <p:cNvSpPr txBox="1"/>
          <p:nvPr>
            <p:ph type="title"/>
          </p:nvPr>
        </p:nvSpPr>
        <p:spPr>
          <a:xfrm>
            <a:off x="-39475" y="2356508"/>
            <a:ext cx="12192000" cy="1917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2"/>
              </a:buClr>
              <a:buSzPts val="1400"/>
              <a:buFont typeface="Calibri"/>
              <a:buNone/>
            </a:pPr>
            <a:r>
              <a:rPr lang="en-US" sz="4500">
                <a:latin typeface="Arial"/>
                <a:ea typeface="Arial"/>
                <a:cs typeface="Arial"/>
                <a:sym typeface="Arial"/>
              </a:rPr>
              <a:t>Lesson 304.5 -  Aggregate Functions and Operators</a:t>
            </a:r>
            <a:endParaRPr sz="5700">
              <a:solidFill>
                <a:srgbClr val="FFF9EE"/>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9"/>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200"/>
              <a:t>String Functions 🡪 CONCAT() Function</a:t>
            </a:r>
            <a:endParaRPr sz="3200"/>
          </a:p>
        </p:txBody>
      </p:sp>
      <p:sp>
        <p:nvSpPr>
          <p:cNvPr id="363" name="Google Shape;363;p39"/>
          <p:cNvSpPr txBox="1"/>
          <p:nvPr>
            <p:ph idx="1" type="body"/>
          </p:nvPr>
        </p:nvSpPr>
        <p:spPr>
          <a:xfrm>
            <a:off x="558650" y="1653850"/>
            <a:ext cx="11169300" cy="1004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SzPts val="935"/>
              <a:buNone/>
            </a:pPr>
            <a:r>
              <a:rPr lang="en-US" sz="1729"/>
              <a:t>To join two or more strings into one, we can use the </a:t>
            </a:r>
            <a:r>
              <a:rPr b="1" lang="en-US" sz="1729"/>
              <a:t>CONCAT() </a:t>
            </a:r>
            <a:r>
              <a:rPr lang="en-US" sz="1729"/>
              <a:t>function, which </a:t>
            </a:r>
            <a:r>
              <a:rPr lang="en-US" sz="1729">
                <a:highlight>
                  <a:srgbClr val="FFFFFF"/>
                </a:highlight>
              </a:rPr>
              <a:t>takes one or more string arguments and concatenates them into a single string. </a:t>
            </a:r>
            <a:r>
              <a:rPr lang="en-US" sz="1729">
                <a:highlight>
                  <a:srgbClr val="FFFFFF"/>
                </a:highlight>
              </a:rPr>
              <a:t>The </a:t>
            </a:r>
            <a:r>
              <a:rPr b="1" lang="en-US" sz="1729"/>
              <a:t>CONCAT() </a:t>
            </a:r>
            <a:r>
              <a:rPr lang="en-US" sz="1729">
                <a:highlight>
                  <a:srgbClr val="FFFFFF"/>
                </a:highlight>
              </a:rPr>
              <a:t>function requires a minimum of one parameter; otherwise, it raises an error.</a:t>
            </a:r>
            <a:endParaRPr sz="1729"/>
          </a:p>
          <a:p>
            <a:pPr indent="0" lvl="0" marL="0" rtl="0" algn="l">
              <a:spcBef>
                <a:spcPts val="1000"/>
              </a:spcBef>
              <a:spcAft>
                <a:spcPts val="1000"/>
              </a:spcAft>
              <a:buSzPts val="935"/>
              <a:buNone/>
            </a:pPr>
            <a:r>
              <a:rPr b="1" lang="en-US" sz="1645"/>
              <a:t>Syntax</a:t>
            </a:r>
            <a:r>
              <a:rPr lang="en-US" sz="1645"/>
              <a:t>: </a:t>
            </a:r>
            <a:endParaRPr sz="1645"/>
          </a:p>
        </p:txBody>
      </p:sp>
      <p:sp>
        <p:nvSpPr>
          <p:cNvPr id="364" name="Google Shape;364;p3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365" name="Google Shape;365;p39"/>
          <p:cNvSpPr txBox="1"/>
          <p:nvPr/>
        </p:nvSpPr>
        <p:spPr>
          <a:xfrm>
            <a:off x="1506300" y="2931800"/>
            <a:ext cx="9075000" cy="446400"/>
          </a:xfrm>
          <a:prstGeom prst="rect">
            <a:avLst/>
          </a:prstGeom>
          <a:solidFill>
            <a:srgbClr val="F9E3E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700">
                <a:latin typeface="Consolas"/>
                <a:ea typeface="Consolas"/>
                <a:cs typeface="Consolas"/>
                <a:sym typeface="Consolas"/>
              </a:rPr>
              <a:t>CONCAT(string1,string2, ... );</a:t>
            </a:r>
            <a:endParaRPr sz="2300">
              <a:solidFill>
                <a:schemeClr val="dk1"/>
              </a:solidFill>
              <a:latin typeface="Consolas"/>
              <a:ea typeface="Consolas"/>
              <a:cs typeface="Consolas"/>
              <a:sym typeface="Consolas"/>
            </a:endParaRPr>
          </a:p>
        </p:txBody>
      </p:sp>
      <p:sp>
        <p:nvSpPr>
          <p:cNvPr id="366" name="Google Shape;366;p39"/>
          <p:cNvSpPr txBox="1"/>
          <p:nvPr/>
        </p:nvSpPr>
        <p:spPr>
          <a:xfrm>
            <a:off x="749975" y="3885500"/>
            <a:ext cx="5956800" cy="446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700">
                <a:latin typeface="Consolas"/>
                <a:ea typeface="Consolas"/>
                <a:cs typeface="Consolas"/>
                <a:sym typeface="Consolas"/>
              </a:rPr>
              <a:t>SELECT CONCAT('Per Scholas','-','NON-Profit');</a:t>
            </a:r>
            <a:endParaRPr sz="1700">
              <a:latin typeface="Consolas"/>
              <a:ea typeface="Consolas"/>
              <a:cs typeface="Consolas"/>
              <a:sym typeface="Consolas"/>
            </a:endParaRPr>
          </a:p>
        </p:txBody>
      </p:sp>
      <p:sp>
        <p:nvSpPr>
          <p:cNvPr id="367" name="Google Shape;367;p39"/>
          <p:cNvSpPr txBox="1"/>
          <p:nvPr/>
        </p:nvSpPr>
        <p:spPr>
          <a:xfrm>
            <a:off x="568175" y="3429000"/>
            <a:ext cx="3000000" cy="431100"/>
          </a:xfrm>
          <a:prstGeom prst="rect">
            <a:avLst/>
          </a:prstGeom>
          <a:noFill/>
          <a:ln>
            <a:noFill/>
          </a:ln>
        </p:spPr>
        <p:txBody>
          <a:bodyPr anchorCtr="0" anchor="t" bIns="91425" lIns="91425" spcFirstLastPara="1" rIns="91425" wrap="square" tIns="91425">
            <a:spAutoFit/>
          </a:bodyPr>
          <a:lstStyle/>
          <a:p>
            <a:pPr indent="0" lvl="8" marL="0" rtl="0" algn="l">
              <a:lnSpc>
                <a:spcPct val="115000"/>
              </a:lnSpc>
              <a:spcBef>
                <a:spcPts val="0"/>
              </a:spcBef>
              <a:spcAft>
                <a:spcPts val="0"/>
              </a:spcAft>
              <a:buNone/>
            </a:pPr>
            <a:r>
              <a:rPr b="1" lang="en-US" sz="1600">
                <a:solidFill>
                  <a:schemeClr val="dk1"/>
                </a:solidFill>
                <a:latin typeface="Century Gothic"/>
                <a:ea typeface="Century Gothic"/>
                <a:cs typeface="Century Gothic"/>
                <a:sym typeface="Century Gothic"/>
              </a:rPr>
              <a:t>Example</a:t>
            </a:r>
            <a:r>
              <a:rPr b="1" lang="en-US" sz="1600">
                <a:solidFill>
                  <a:schemeClr val="dk1"/>
                </a:solidFill>
              </a:rPr>
              <a:t>: </a:t>
            </a:r>
            <a:r>
              <a:rPr b="1" lang="en-US" sz="1500">
                <a:solidFill>
                  <a:schemeClr val="dk1"/>
                </a:solidFill>
              </a:rPr>
              <a:t> </a:t>
            </a:r>
            <a:endParaRPr/>
          </a:p>
        </p:txBody>
      </p:sp>
      <p:pic>
        <p:nvPicPr>
          <p:cNvPr id="368" name="Google Shape;368;p39"/>
          <p:cNvPicPr preferRelativeResize="0"/>
          <p:nvPr/>
        </p:nvPicPr>
        <p:blipFill rotWithShape="1">
          <a:blip r:embed="rId3">
            <a:alphaModFix/>
          </a:blip>
          <a:srcRect b="46073" l="12436" r="75025" t="48976"/>
          <a:stretch/>
        </p:blipFill>
        <p:spPr>
          <a:xfrm>
            <a:off x="749975" y="4877050"/>
            <a:ext cx="3832176" cy="851024"/>
          </a:xfrm>
          <a:prstGeom prst="rect">
            <a:avLst/>
          </a:prstGeom>
          <a:noFill/>
          <a:ln cap="flat" cmpd="sng" w="9525">
            <a:solidFill>
              <a:schemeClr val="dk2"/>
            </a:solidFill>
            <a:prstDash val="solid"/>
            <a:round/>
            <a:headEnd len="sm" w="sm" type="none"/>
            <a:tailEnd len="sm" w="sm" type="none"/>
          </a:ln>
        </p:spPr>
      </p:pic>
      <p:sp>
        <p:nvSpPr>
          <p:cNvPr id="369" name="Google Shape;369;p39"/>
          <p:cNvSpPr txBox="1"/>
          <p:nvPr/>
        </p:nvSpPr>
        <p:spPr>
          <a:xfrm>
            <a:off x="558650" y="4388913"/>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Result:</a:t>
            </a:r>
            <a:endParaRPr b="1" sz="1600">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0"/>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a:t>
            </a:r>
            <a:r>
              <a:rPr b="1" lang="en-US"/>
              <a:t>CONCAT() </a:t>
            </a:r>
            <a:r>
              <a:rPr lang="en-US"/>
              <a:t>Function</a:t>
            </a:r>
            <a:endParaRPr/>
          </a:p>
        </p:txBody>
      </p:sp>
      <p:sp>
        <p:nvSpPr>
          <p:cNvPr id="376" name="Google Shape;376;p40"/>
          <p:cNvSpPr txBox="1"/>
          <p:nvPr>
            <p:ph idx="1" type="body"/>
          </p:nvPr>
        </p:nvSpPr>
        <p:spPr>
          <a:xfrm>
            <a:off x="558650" y="1653850"/>
            <a:ext cx="8614200" cy="13842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a:t>Consider the </a:t>
            </a:r>
            <a:r>
              <a:rPr b="1" lang="en-US"/>
              <a:t>customers </a:t>
            </a:r>
            <a:r>
              <a:rPr lang="en-US"/>
              <a:t>table in the classicmodels database.</a:t>
            </a:r>
            <a:endParaRPr/>
          </a:p>
          <a:p>
            <a:pPr indent="0" lvl="0" marL="0" rtl="0" algn="l">
              <a:spcBef>
                <a:spcPts val="1000"/>
              </a:spcBef>
              <a:spcAft>
                <a:spcPts val="0"/>
              </a:spcAft>
              <a:buClr>
                <a:schemeClr val="dk1"/>
              </a:buClr>
              <a:buSzPts val="1100"/>
              <a:buFont typeface="Arial"/>
              <a:buNone/>
            </a:pPr>
            <a:r>
              <a:rPr lang="en-US"/>
              <a:t>To get the full names of contacts, we can use the CONCAT() function to concatenate </a:t>
            </a:r>
            <a:r>
              <a:rPr b="1" i="1" lang="en-US"/>
              <a:t>first name, space, </a:t>
            </a:r>
            <a:r>
              <a:rPr lang="en-US"/>
              <a:t>and </a:t>
            </a:r>
            <a:r>
              <a:rPr b="1" i="1" lang="en-US"/>
              <a:t>last name,</a:t>
            </a:r>
            <a:r>
              <a:rPr lang="en-US"/>
              <a:t> as shown in the below query.</a:t>
            </a:r>
            <a:endParaRPr/>
          </a:p>
        </p:txBody>
      </p:sp>
      <p:sp>
        <p:nvSpPr>
          <p:cNvPr id="377" name="Google Shape;377;p40"/>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378" name="Google Shape;378;p40"/>
          <p:cNvPicPr preferRelativeResize="0"/>
          <p:nvPr/>
        </p:nvPicPr>
        <p:blipFill>
          <a:blip r:embed="rId3">
            <a:alphaModFix/>
          </a:blip>
          <a:stretch>
            <a:fillRect/>
          </a:stretch>
        </p:blipFill>
        <p:spPr>
          <a:xfrm>
            <a:off x="9557650" y="1653850"/>
            <a:ext cx="2085975" cy="2914650"/>
          </a:xfrm>
          <a:prstGeom prst="rect">
            <a:avLst/>
          </a:prstGeom>
          <a:noFill/>
          <a:ln>
            <a:noFill/>
          </a:ln>
        </p:spPr>
      </p:pic>
      <p:sp>
        <p:nvSpPr>
          <p:cNvPr id="379" name="Google Shape;379;p40"/>
          <p:cNvSpPr txBox="1"/>
          <p:nvPr/>
        </p:nvSpPr>
        <p:spPr>
          <a:xfrm>
            <a:off x="558650" y="3038050"/>
            <a:ext cx="8112000" cy="767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Consolas"/>
                <a:ea typeface="Consolas"/>
                <a:cs typeface="Consolas"/>
                <a:sym typeface="Consolas"/>
              </a:rPr>
              <a:t>SELECT concat(contactFirstName,' ',contactLastName) AS Fullname</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FROM customers;</a:t>
            </a:r>
            <a:endParaRPr sz="1800">
              <a:latin typeface="Consolas"/>
              <a:ea typeface="Consolas"/>
              <a:cs typeface="Consolas"/>
              <a:sym typeface="Consolas"/>
            </a:endParaRPr>
          </a:p>
        </p:txBody>
      </p:sp>
      <p:pic>
        <p:nvPicPr>
          <p:cNvPr descr="MySQL CONCAT example" id="380" name="Google Shape;380;p40" title="MySQL CONCAT example"/>
          <p:cNvPicPr preferRelativeResize="0"/>
          <p:nvPr/>
        </p:nvPicPr>
        <p:blipFill>
          <a:blip r:embed="rId4">
            <a:alphaModFix/>
          </a:blip>
          <a:stretch>
            <a:fillRect/>
          </a:stretch>
        </p:blipFill>
        <p:spPr>
          <a:xfrm>
            <a:off x="1464875" y="4470550"/>
            <a:ext cx="1731675" cy="1905925"/>
          </a:xfrm>
          <a:prstGeom prst="rect">
            <a:avLst/>
          </a:prstGeom>
          <a:noFill/>
          <a:ln>
            <a:noFill/>
          </a:ln>
        </p:spPr>
      </p:pic>
      <p:sp>
        <p:nvSpPr>
          <p:cNvPr id="381" name="Google Shape;381;p40"/>
          <p:cNvSpPr txBox="1"/>
          <p:nvPr/>
        </p:nvSpPr>
        <p:spPr>
          <a:xfrm>
            <a:off x="558650" y="4388913"/>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Result:</a:t>
            </a:r>
            <a:endParaRPr b="1" sz="1600">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1"/>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String Functions  🡪 </a:t>
            </a:r>
            <a:r>
              <a:rPr b="1" lang="en-US"/>
              <a:t>UPPER()</a:t>
            </a:r>
            <a:r>
              <a:rPr lang="en-US"/>
              <a:t> Function</a:t>
            </a:r>
            <a:endParaRPr/>
          </a:p>
        </p:txBody>
      </p:sp>
      <p:sp>
        <p:nvSpPr>
          <p:cNvPr id="388" name="Google Shape;388;p41"/>
          <p:cNvSpPr txBox="1"/>
          <p:nvPr>
            <p:ph idx="1" type="body"/>
          </p:nvPr>
        </p:nvSpPr>
        <p:spPr>
          <a:xfrm>
            <a:off x="558650" y="1653850"/>
            <a:ext cx="11169300" cy="8574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a:t>The</a:t>
            </a:r>
            <a:r>
              <a:rPr b="1" lang="en-US"/>
              <a:t> UPPER()</a:t>
            </a:r>
            <a:r>
              <a:rPr lang="en-US"/>
              <a:t> function converts all characters in the specified string to uppercase. If there are characters in the string that are not letters, they are unaffected by this function.</a:t>
            </a:r>
            <a:endParaRPr/>
          </a:p>
        </p:txBody>
      </p:sp>
      <p:sp>
        <p:nvSpPr>
          <p:cNvPr id="389" name="Google Shape;389;p4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390" name="Google Shape;390;p41"/>
          <p:cNvSpPr txBox="1"/>
          <p:nvPr/>
        </p:nvSpPr>
        <p:spPr>
          <a:xfrm>
            <a:off x="2596250" y="2652875"/>
            <a:ext cx="3870000" cy="431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UPPER('per scholas');</a:t>
            </a:r>
            <a:endParaRPr sz="1600">
              <a:latin typeface="Consolas"/>
              <a:ea typeface="Consolas"/>
              <a:cs typeface="Consolas"/>
              <a:sym typeface="Consolas"/>
            </a:endParaRPr>
          </a:p>
        </p:txBody>
      </p:sp>
      <p:sp>
        <p:nvSpPr>
          <p:cNvPr id="391" name="Google Shape;391;p41"/>
          <p:cNvSpPr txBox="1"/>
          <p:nvPr/>
        </p:nvSpPr>
        <p:spPr>
          <a:xfrm>
            <a:off x="558650" y="2645225"/>
            <a:ext cx="3000000" cy="415500"/>
          </a:xfrm>
          <a:prstGeom prst="rect">
            <a:avLst/>
          </a:prstGeom>
          <a:noFill/>
          <a:ln>
            <a:noFill/>
          </a:ln>
        </p:spPr>
        <p:txBody>
          <a:bodyPr anchorCtr="0" anchor="t" bIns="91425" lIns="91425" spcFirstLastPara="1" rIns="91425" wrap="square" tIns="91425">
            <a:spAutoFit/>
          </a:bodyPr>
          <a:lstStyle/>
          <a:p>
            <a:pPr indent="0" lvl="8" marL="0" rtl="0" algn="l">
              <a:lnSpc>
                <a:spcPct val="115000"/>
              </a:lnSpc>
              <a:spcBef>
                <a:spcPts val="0"/>
              </a:spcBef>
              <a:spcAft>
                <a:spcPts val="0"/>
              </a:spcAft>
              <a:buNone/>
            </a:pPr>
            <a:r>
              <a:rPr b="1" lang="en-US" sz="1500">
                <a:solidFill>
                  <a:schemeClr val="dk1"/>
                </a:solidFill>
                <a:latin typeface="Century Gothic"/>
                <a:ea typeface="Century Gothic"/>
                <a:cs typeface="Century Gothic"/>
                <a:sym typeface="Century Gothic"/>
              </a:rPr>
              <a:t>Example</a:t>
            </a:r>
            <a:r>
              <a:rPr b="1" lang="en-US" sz="1500">
                <a:solidFill>
                  <a:schemeClr val="dk1"/>
                </a:solidFill>
              </a:rPr>
              <a:t>:  </a:t>
            </a:r>
            <a:endParaRPr/>
          </a:p>
        </p:txBody>
      </p:sp>
      <p:pic>
        <p:nvPicPr>
          <p:cNvPr id="392" name="Google Shape;392;p41"/>
          <p:cNvPicPr preferRelativeResize="0"/>
          <p:nvPr/>
        </p:nvPicPr>
        <p:blipFill rotWithShape="1">
          <a:blip r:embed="rId3">
            <a:alphaModFix/>
          </a:blip>
          <a:srcRect b="44479" l="13020" r="72484" t="46453"/>
          <a:stretch/>
        </p:blipFill>
        <p:spPr>
          <a:xfrm>
            <a:off x="2596250" y="3537525"/>
            <a:ext cx="3000000" cy="1055676"/>
          </a:xfrm>
          <a:prstGeom prst="rect">
            <a:avLst/>
          </a:prstGeom>
          <a:noFill/>
          <a:ln cap="flat" cmpd="sng" w="9525">
            <a:solidFill>
              <a:schemeClr val="dk2"/>
            </a:solidFill>
            <a:prstDash val="solid"/>
            <a:round/>
            <a:headEnd len="sm" w="sm" type="none"/>
            <a:tailEnd len="sm" w="sm" type="none"/>
          </a:ln>
        </p:spPr>
      </p:pic>
      <p:sp>
        <p:nvSpPr>
          <p:cNvPr id="393" name="Google Shape;393;p41"/>
          <p:cNvSpPr txBox="1"/>
          <p:nvPr/>
        </p:nvSpPr>
        <p:spPr>
          <a:xfrm>
            <a:off x="558650" y="3849800"/>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Result:</a:t>
            </a:r>
            <a:endParaRPr b="1" sz="1600">
              <a:latin typeface="Century Gothic"/>
              <a:ea typeface="Century Gothic"/>
              <a:cs typeface="Century Gothic"/>
              <a:sym typeface="Century 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42"/>
          <p:cNvSpPr txBox="1"/>
          <p:nvPr>
            <p:ph type="title"/>
          </p:nvPr>
        </p:nvSpPr>
        <p:spPr>
          <a:xfrm>
            <a:off x="552892" y="80248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a:t>
            </a:r>
            <a:r>
              <a:rPr b="1" lang="en-US"/>
              <a:t>UPPER()</a:t>
            </a:r>
            <a:r>
              <a:rPr lang="en-US"/>
              <a:t> Function</a:t>
            </a:r>
            <a:endParaRPr/>
          </a:p>
        </p:txBody>
      </p:sp>
      <p:sp>
        <p:nvSpPr>
          <p:cNvPr id="400" name="Google Shape;400;p42"/>
          <p:cNvSpPr txBox="1"/>
          <p:nvPr>
            <p:ph idx="1" type="body"/>
          </p:nvPr>
        </p:nvSpPr>
        <p:spPr>
          <a:xfrm>
            <a:off x="607850" y="2890875"/>
            <a:ext cx="9155700" cy="1015800"/>
          </a:xfrm>
          <a:prstGeom prst="rect">
            <a:avLst/>
          </a:prstGeom>
          <a:ln cap="flat" cmpd="sng" w="9525">
            <a:solidFill>
              <a:srgbClr val="000000"/>
            </a:solidFill>
            <a:prstDash val="dash"/>
            <a:round/>
            <a:headEnd len="sm" w="sm" type="none"/>
            <a:tailEnd len="sm" w="sm" type="none"/>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US" sz="2000">
                <a:solidFill>
                  <a:srgbClr val="000000"/>
                </a:solidFill>
                <a:latin typeface="Consolas"/>
                <a:ea typeface="Consolas"/>
                <a:cs typeface="Consolas"/>
                <a:sym typeface="Consolas"/>
              </a:rPr>
              <a:t>SELECT  concat(contactFirstName,' ',contactLastName), </a:t>
            </a:r>
            <a:r>
              <a:rPr b="1" lang="en-US" sz="2000">
                <a:solidFill>
                  <a:srgbClr val="000000"/>
                </a:solidFill>
                <a:highlight>
                  <a:srgbClr val="E7FFF2"/>
                </a:highlight>
                <a:latin typeface="Consolas"/>
                <a:ea typeface="Consolas"/>
                <a:cs typeface="Consolas"/>
                <a:sym typeface="Consolas"/>
              </a:rPr>
              <a:t>UPPER(concat(contactFirstName,' ',contactLastName))</a:t>
            </a:r>
            <a:r>
              <a:rPr lang="en-US" sz="2000">
                <a:solidFill>
                  <a:srgbClr val="000000"/>
                </a:solidFill>
                <a:latin typeface="Consolas"/>
                <a:ea typeface="Consolas"/>
                <a:cs typeface="Consolas"/>
                <a:sym typeface="Consolas"/>
              </a:rPr>
              <a:t> AS Fullname</a:t>
            </a:r>
            <a:endParaRPr sz="2000">
              <a:solidFill>
                <a:srgbClr val="000000"/>
              </a:solidFill>
              <a:latin typeface="Consolas"/>
              <a:ea typeface="Consolas"/>
              <a:cs typeface="Consolas"/>
              <a:sym typeface="Consolas"/>
            </a:endParaRPr>
          </a:p>
          <a:p>
            <a:pPr indent="0" lvl="0" marL="0" rtl="0" algn="l">
              <a:spcBef>
                <a:spcPts val="0"/>
              </a:spcBef>
              <a:spcAft>
                <a:spcPts val="0"/>
              </a:spcAft>
              <a:buNone/>
            </a:pPr>
            <a:r>
              <a:rPr lang="en-US" sz="2000">
                <a:solidFill>
                  <a:srgbClr val="000000"/>
                </a:solidFill>
                <a:latin typeface="Consolas"/>
                <a:ea typeface="Consolas"/>
                <a:cs typeface="Consolas"/>
                <a:sym typeface="Consolas"/>
              </a:rPr>
              <a:t>FROM    customers;</a:t>
            </a:r>
            <a:endParaRPr sz="1900">
              <a:latin typeface="Consolas"/>
              <a:ea typeface="Consolas"/>
              <a:cs typeface="Consolas"/>
              <a:sym typeface="Consolas"/>
            </a:endParaRPr>
          </a:p>
        </p:txBody>
      </p:sp>
      <p:sp>
        <p:nvSpPr>
          <p:cNvPr id="401" name="Google Shape;401;p4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02" name="Google Shape;402;p42"/>
          <p:cNvSpPr txBox="1"/>
          <p:nvPr/>
        </p:nvSpPr>
        <p:spPr>
          <a:xfrm>
            <a:off x="607850" y="1509600"/>
            <a:ext cx="90402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2"/>
                </a:solidFill>
              </a:rPr>
              <a:t>Consider the </a:t>
            </a:r>
            <a:r>
              <a:rPr b="1" lang="en-US" sz="1800">
                <a:solidFill>
                  <a:schemeClr val="accent2"/>
                </a:solidFill>
              </a:rPr>
              <a:t>customer's </a:t>
            </a:r>
            <a:r>
              <a:rPr lang="en-US" sz="1800">
                <a:solidFill>
                  <a:schemeClr val="accent2"/>
                </a:solidFill>
              </a:rPr>
              <a:t>table in the classicmodels database. To get the full names of contacts, we can use the </a:t>
            </a:r>
            <a:r>
              <a:rPr b="1" lang="en-US" sz="1800">
                <a:solidFill>
                  <a:schemeClr val="accent2"/>
                </a:solidFill>
              </a:rPr>
              <a:t>CONCAT()</a:t>
            </a:r>
            <a:r>
              <a:rPr lang="en-US" sz="1800">
                <a:solidFill>
                  <a:schemeClr val="accent2"/>
                </a:solidFill>
              </a:rPr>
              <a:t> function to concatenate </a:t>
            </a:r>
            <a:r>
              <a:rPr b="1" i="1" lang="en-US" sz="1800">
                <a:solidFill>
                  <a:schemeClr val="accent2"/>
                </a:solidFill>
              </a:rPr>
              <a:t>first name, space, </a:t>
            </a:r>
            <a:r>
              <a:rPr lang="en-US" sz="1800">
                <a:solidFill>
                  <a:schemeClr val="accent2"/>
                </a:solidFill>
              </a:rPr>
              <a:t>and </a:t>
            </a:r>
            <a:r>
              <a:rPr b="1" i="1" lang="en-US" sz="1800">
                <a:solidFill>
                  <a:schemeClr val="accent2"/>
                </a:solidFill>
              </a:rPr>
              <a:t>last name. </a:t>
            </a:r>
            <a:r>
              <a:rPr lang="en-US" sz="1800">
                <a:solidFill>
                  <a:schemeClr val="accent2"/>
                </a:solidFill>
              </a:rPr>
              <a:t>We can convert all characters into the upper letters by using the </a:t>
            </a:r>
            <a:r>
              <a:rPr b="1" i="1" lang="en-US" sz="1800">
                <a:solidFill>
                  <a:schemeClr val="accent2"/>
                </a:solidFill>
              </a:rPr>
              <a:t>UPPER() function</a:t>
            </a:r>
            <a:r>
              <a:rPr lang="en-US" sz="1800">
                <a:solidFill>
                  <a:schemeClr val="accent2"/>
                </a:solidFill>
              </a:rPr>
              <a:t> as shown in the below query.</a:t>
            </a:r>
            <a:endParaRPr sz="1800">
              <a:solidFill>
                <a:schemeClr val="accent2"/>
              </a:solidFill>
            </a:endParaRPr>
          </a:p>
        </p:txBody>
      </p:sp>
      <p:pic>
        <p:nvPicPr>
          <p:cNvPr id="403" name="Google Shape;403;p42"/>
          <p:cNvPicPr preferRelativeResize="0"/>
          <p:nvPr/>
        </p:nvPicPr>
        <p:blipFill>
          <a:blip r:embed="rId3">
            <a:alphaModFix/>
          </a:blip>
          <a:stretch>
            <a:fillRect/>
          </a:stretch>
        </p:blipFill>
        <p:spPr>
          <a:xfrm>
            <a:off x="9850100" y="1568125"/>
            <a:ext cx="1867000" cy="2608700"/>
          </a:xfrm>
          <a:prstGeom prst="rect">
            <a:avLst/>
          </a:prstGeom>
          <a:noFill/>
          <a:ln>
            <a:noFill/>
          </a:ln>
        </p:spPr>
      </p:pic>
      <p:pic>
        <p:nvPicPr>
          <p:cNvPr id="404" name="Google Shape;404;p42"/>
          <p:cNvPicPr preferRelativeResize="0"/>
          <p:nvPr/>
        </p:nvPicPr>
        <p:blipFill rotWithShape="1">
          <a:blip r:embed="rId4">
            <a:alphaModFix/>
          </a:blip>
          <a:srcRect b="27541" l="13977" r="60256" t="48354"/>
          <a:stretch/>
        </p:blipFill>
        <p:spPr>
          <a:xfrm>
            <a:off x="2346125" y="4238050"/>
            <a:ext cx="4259050" cy="2241100"/>
          </a:xfrm>
          <a:prstGeom prst="rect">
            <a:avLst/>
          </a:prstGeom>
          <a:noFill/>
          <a:ln cap="flat" cmpd="sng" w="9525">
            <a:solidFill>
              <a:schemeClr val="dk2"/>
            </a:solidFill>
            <a:prstDash val="solid"/>
            <a:round/>
            <a:headEnd len="sm" w="sm" type="none"/>
            <a:tailEnd len="sm" w="sm" type="none"/>
          </a:ln>
        </p:spPr>
      </p:pic>
      <p:sp>
        <p:nvSpPr>
          <p:cNvPr id="405" name="Google Shape;405;p42"/>
          <p:cNvSpPr txBox="1"/>
          <p:nvPr/>
        </p:nvSpPr>
        <p:spPr>
          <a:xfrm>
            <a:off x="999500" y="5049950"/>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latin typeface="Century Gothic"/>
                <a:ea typeface="Century Gothic"/>
                <a:cs typeface="Century Gothic"/>
                <a:sym typeface="Century Gothic"/>
              </a:rPr>
              <a:t>Result:</a:t>
            </a:r>
            <a:endParaRPr b="1" sz="1600">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3"/>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300"/>
              <a:t>Numeric/Math </a:t>
            </a:r>
            <a:r>
              <a:rPr lang="en-US" sz="3300"/>
              <a:t>Functions</a:t>
            </a:r>
            <a:endParaRPr sz="3300"/>
          </a:p>
        </p:txBody>
      </p:sp>
      <p:sp>
        <p:nvSpPr>
          <p:cNvPr id="412" name="Google Shape;412;p43"/>
          <p:cNvSpPr txBox="1"/>
          <p:nvPr>
            <p:ph idx="1" type="body"/>
          </p:nvPr>
        </p:nvSpPr>
        <p:spPr>
          <a:xfrm>
            <a:off x="841450" y="1779725"/>
            <a:ext cx="10669800" cy="24219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2000">
                <a:highlight>
                  <a:srgbClr val="FFFFFF"/>
                </a:highlight>
              </a:rPr>
              <a:t>Let's demonstrate the most commonly used SQL</a:t>
            </a:r>
            <a:r>
              <a:rPr lang="en-US" sz="2000" u="sng">
                <a:solidFill>
                  <a:schemeClr val="hlink"/>
                </a:solidFill>
                <a:highlight>
                  <a:srgbClr val="FFFFFF"/>
                </a:highlight>
                <a:hlinkClick r:id="rId3"/>
              </a:rPr>
              <a:t> </a:t>
            </a:r>
            <a:r>
              <a:rPr b="1" lang="en-US" sz="2000" u="sng">
                <a:solidFill>
                  <a:srgbClr val="FF9900"/>
                </a:solidFill>
                <a:hlinkClick r:id="rId4">
                  <a:extLst>
                    <a:ext uri="{A12FA001-AC4F-418D-AE19-62706E023703}">
                      <ahyp:hlinkClr val="tx"/>
                    </a:ext>
                  </a:extLst>
                </a:hlinkClick>
              </a:rPr>
              <a:t>Numeric/Math Functions.</a:t>
            </a:r>
            <a:r>
              <a:rPr lang="en-US" sz="2000">
                <a:highlight>
                  <a:srgbClr val="FFFFFF"/>
                </a:highlight>
              </a:rPr>
              <a:t> </a:t>
            </a:r>
            <a:r>
              <a:rPr lang="en-US" sz="2000">
                <a:highlight>
                  <a:srgbClr val="FFFFFF"/>
                </a:highlight>
              </a:rPr>
              <a:t>MySQL Math Functions are the MySQL built-in functions, which refer the numeric type functions and commands to operate the mathematical logics.</a:t>
            </a:r>
            <a:endParaRPr sz="2000">
              <a:highlight>
                <a:srgbClr val="FFFFFF"/>
              </a:highlight>
            </a:endParaRPr>
          </a:p>
        </p:txBody>
      </p:sp>
      <p:sp>
        <p:nvSpPr>
          <p:cNvPr id="413" name="Google Shape;413;p4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4"/>
          <p:cNvSpPr txBox="1"/>
          <p:nvPr>
            <p:ph type="title"/>
          </p:nvPr>
        </p:nvSpPr>
        <p:spPr>
          <a:xfrm>
            <a:off x="558642" y="862888"/>
            <a:ext cx="10822500" cy="707100"/>
          </a:xfrm>
          <a:prstGeom prst="rect">
            <a:avLst/>
          </a:prstGeom>
          <a:noFill/>
          <a:ln>
            <a:noFill/>
          </a:ln>
        </p:spPr>
        <p:txBody>
          <a:bodyPr anchorCtr="0" anchor="ctr" bIns="91425" lIns="91425" spcFirstLastPara="1" rIns="91425" wrap="square" tIns="91425">
            <a:noAutofit/>
          </a:bodyPr>
          <a:lstStyle/>
          <a:p>
            <a:pPr indent="0" lvl="0" marL="0" rtl="0" algn="l">
              <a:lnSpc>
                <a:spcPct val="110000"/>
              </a:lnSpc>
              <a:spcBef>
                <a:spcPts val="3800"/>
              </a:spcBef>
              <a:spcAft>
                <a:spcPts val="800"/>
              </a:spcAft>
              <a:buClr>
                <a:schemeClr val="dk1"/>
              </a:buClr>
              <a:buSzPts val="1100"/>
              <a:buFont typeface="Arial"/>
              <a:buNone/>
            </a:pPr>
            <a:r>
              <a:rPr lang="en-US" sz="3000"/>
              <a:t>Numeric/Math Functions → </a:t>
            </a:r>
            <a:r>
              <a:rPr b="1" lang="en-US" sz="3000"/>
              <a:t> SUM() </a:t>
            </a:r>
            <a:r>
              <a:rPr lang="en-US" sz="3000"/>
              <a:t>Function</a:t>
            </a:r>
            <a:endParaRPr sz="3000"/>
          </a:p>
        </p:txBody>
      </p:sp>
      <p:sp>
        <p:nvSpPr>
          <p:cNvPr id="419" name="Google Shape;419;p44"/>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20" name="Google Shape;420;p44"/>
          <p:cNvSpPr txBox="1"/>
          <p:nvPr/>
        </p:nvSpPr>
        <p:spPr>
          <a:xfrm>
            <a:off x="558650" y="1653850"/>
            <a:ext cx="11169300" cy="45876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sz="1700">
                <a:solidFill>
                  <a:srgbClr val="000000"/>
                </a:solidFill>
              </a:rPr>
              <a:t>The </a:t>
            </a:r>
            <a:r>
              <a:rPr b="1" lang="en-US" sz="1700">
                <a:solidFill>
                  <a:srgbClr val="000000"/>
                </a:solidFill>
              </a:rPr>
              <a:t>SUM()</a:t>
            </a:r>
            <a:r>
              <a:rPr lang="en-US" sz="1700">
                <a:solidFill>
                  <a:srgbClr val="000000"/>
                </a:solidFill>
              </a:rPr>
              <a:t> function calculates the sum of a set of values. </a:t>
            </a:r>
            <a:r>
              <a:rPr b="1" lang="en-US" sz="1700">
                <a:solidFill>
                  <a:srgbClr val="000000"/>
                </a:solidFill>
              </a:rPr>
              <a:t>Note:</a:t>
            </a:r>
            <a:r>
              <a:rPr lang="en-US" sz="1700">
                <a:solidFill>
                  <a:srgbClr val="000000"/>
                </a:solidFill>
              </a:rPr>
              <a:t> NULL values will be are </a:t>
            </a:r>
            <a:r>
              <a:rPr i="1" lang="en-US" sz="1700" u="sng">
                <a:solidFill>
                  <a:srgbClr val="000000"/>
                </a:solidFill>
              </a:rPr>
              <a:t>ignore </a:t>
            </a:r>
            <a:r>
              <a:rPr lang="en-US" sz="1700">
                <a:solidFill>
                  <a:srgbClr val="000000"/>
                </a:solidFill>
              </a:rPr>
              <a:t>in SUM().</a:t>
            </a:r>
            <a:endParaRPr sz="1700">
              <a:solidFill>
                <a:srgbClr val="000000"/>
              </a:solidFill>
            </a:endParaRPr>
          </a:p>
          <a:p>
            <a:pPr indent="-320040" lvl="0" marL="457200" rtl="0" algn="l">
              <a:spcBef>
                <a:spcPts val="1000"/>
              </a:spcBef>
              <a:spcAft>
                <a:spcPts val="0"/>
              </a:spcAft>
              <a:buNone/>
            </a:pPr>
            <a:r>
              <a:rPr b="1" lang="en-US" sz="1700" u="sng">
                <a:solidFill>
                  <a:srgbClr val="000000"/>
                </a:solidFill>
                <a:latin typeface="Century Gothic"/>
                <a:ea typeface="Century Gothic"/>
                <a:cs typeface="Century Gothic"/>
                <a:sym typeface="Century Gothic"/>
              </a:rPr>
              <a:t>Example 1   </a:t>
            </a:r>
            <a:endParaRPr b="1" sz="2100">
              <a:solidFill>
                <a:srgbClr val="000000"/>
              </a:solidFill>
              <a:latin typeface="Century Gothic"/>
              <a:ea typeface="Century Gothic"/>
              <a:cs typeface="Century Gothic"/>
              <a:sym typeface="Century Gothic"/>
            </a:endParaRPr>
          </a:p>
          <a:p>
            <a:pPr indent="-320040" lvl="0" marL="457200" rtl="0" algn="l">
              <a:spcBef>
                <a:spcPts val="1000"/>
              </a:spcBef>
              <a:spcAft>
                <a:spcPts val="0"/>
              </a:spcAft>
              <a:buNone/>
            </a:pPr>
            <a:r>
              <a:rPr lang="en-US" sz="1700">
                <a:solidFill>
                  <a:srgbClr val="000000"/>
                </a:solidFill>
                <a:latin typeface="Consolas"/>
                <a:ea typeface="Consolas"/>
                <a:cs typeface="Consolas"/>
                <a:sym typeface="Consolas"/>
              </a:rPr>
              <a:t> SELECT </a:t>
            </a:r>
            <a:r>
              <a:rPr lang="en-US" sz="1700">
                <a:solidFill>
                  <a:srgbClr val="EF7A24"/>
                </a:solidFill>
                <a:latin typeface="Consolas"/>
                <a:ea typeface="Consolas"/>
                <a:cs typeface="Consolas"/>
                <a:sym typeface="Consolas"/>
              </a:rPr>
              <a:t>SUM(Quantity)</a:t>
            </a:r>
            <a:r>
              <a:rPr lang="en-US" sz="1700">
                <a:solidFill>
                  <a:srgbClr val="FF0000"/>
                </a:solidFill>
                <a:latin typeface="Consolas"/>
                <a:ea typeface="Consolas"/>
                <a:cs typeface="Consolas"/>
                <a:sym typeface="Consolas"/>
              </a:rPr>
              <a:t> </a:t>
            </a:r>
            <a:r>
              <a:rPr lang="en-US" sz="1700">
                <a:solidFill>
                  <a:srgbClr val="000000"/>
                </a:solidFill>
                <a:latin typeface="Consolas"/>
                <a:ea typeface="Consolas"/>
                <a:cs typeface="Consolas"/>
                <a:sym typeface="Consolas"/>
              </a:rPr>
              <a:t>AS  TotalItemsOrdered  FROM OrderDetails;</a:t>
            </a:r>
            <a:endParaRPr sz="1700">
              <a:solidFill>
                <a:srgbClr val="000000"/>
              </a:solidFill>
              <a:latin typeface="Consolas"/>
              <a:ea typeface="Consolas"/>
              <a:cs typeface="Consolas"/>
              <a:sym typeface="Consolas"/>
            </a:endParaRPr>
          </a:p>
          <a:p>
            <a:pPr indent="-320040" lvl="0" marL="457200" rtl="0" algn="l">
              <a:spcBef>
                <a:spcPts val="1000"/>
              </a:spcBef>
              <a:spcAft>
                <a:spcPts val="0"/>
              </a:spcAft>
              <a:buNone/>
            </a:pPr>
            <a:r>
              <a:rPr i="1" lang="en-US" sz="1700">
                <a:solidFill>
                  <a:srgbClr val="0E5580"/>
                </a:solidFill>
                <a:latin typeface="Century Gothic"/>
                <a:ea typeface="Century Gothic"/>
                <a:cs typeface="Century Gothic"/>
                <a:sym typeface="Century Gothic"/>
              </a:rPr>
              <a:t># Above query return the sum of the "Quantity" field in the "OrderDetails" table</a:t>
            </a:r>
            <a:endParaRPr i="1" sz="1700">
              <a:solidFill>
                <a:srgbClr val="0E5580"/>
              </a:solidFill>
              <a:latin typeface="Century Gothic"/>
              <a:ea typeface="Century Gothic"/>
              <a:cs typeface="Century Gothic"/>
              <a:sym typeface="Century Gothic"/>
            </a:endParaRPr>
          </a:p>
          <a:p>
            <a:pPr indent="-320040" lvl="0" marL="457200" rtl="0" algn="l">
              <a:spcBef>
                <a:spcPts val="1000"/>
              </a:spcBef>
              <a:spcAft>
                <a:spcPts val="0"/>
              </a:spcAft>
              <a:buNone/>
            </a:pPr>
            <a:r>
              <a:rPr b="1" lang="en-US" sz="1700" u="sng">
                <a:solidFill>
                  <a:srgbClr val="000000"/>
                </a:solidFill>
                <a:latin typeface="Century Gothic"/>
                <a:ea typeface="Century Gothic"/>
                <a:cs typeface="Century Gothic"/>
                <a:sym typeface="Century Gothic"/>
              </a:rPr>
              <a:t>Example 2</a:t>
            </a:r>
            <a:endParaRPr b="1" sz="1700" u="sng">
              <a:solidFill>
                <a:srgbClr val="000000"/>
              </a:solidFill>
              <a:latin typeface="Century Gothic"/>
              <a:ea typeface="Century Gothic"/>
              <a:cs typeface="Century Gothic"/>
              <a:sym typeface="Century Gothic"/>
            </a:endParaRPr>
          </a:p>
          <a:p>
            <a:pPr indent="0" lvl="0" marL="0" rtl="0" algn="l">
              <a:spcBef>
                <a:spcPts val="1000"/>
              </a:spcBef>
              <a:spcAft>
                <a:spcPts val="0"/>
              </a:spcAft>
              <a:buNone/>
            </a:pPr>
            <a:r>
              <a:rPr b="1" lang="en-US" sz="1700">
                <a:solidFill>
                  <a:srgbClr val="000000"/>
                </a:solidFill>
                <a:latin typeface="Consolas"/>
                <a:ea typeface="Consolas"/>
                <a:cs typeface="Consolas"/>
                <a:sym typeface="Consolas"/>
              </a:rPr>
              <a:t> </a:t>
            </a:r>
            <a:r>
              <a:rPr lang="en-US" sz="1700">
                <a:solidFill>
                  <a:srgbClr val="000000"/>
                </a:solidFill>
                <a:latin typeface="Consolas"/>
                <a:ea typeface="Consolas"/>
                <a:cs typeface="Consolas"/>
                <a:sym typeface="Consolas"/>
              </a:rPr>
              <a:t> SELECT </a:t>
            </a:r>
            <a:r>
              <a:rPr lang="en-US" sz="1700">
                <a:solidFill>
                  <a:srgbClr val="EF7A24"/>
                </a:solidFill>
                <a:latin typeface="Consolas"/>
                <a:ea typeface="Consolas"/>
                <a:cs typeface="Consolas"/>
                <a:sym typeface="Consolas"/>
              </a:rPr>
              <a:t>SUM(amount)</a:t>
            </a:r>
            <a:r>
              <a:rPr lang="en-US" sz="1700">
                <a:solidFill>
                  <a:srgbClr val="000000"/>
                </a:solidFill>
                <a:latin typeface="Consolas"/>
                <a:ea typeface="Consolas"/>
                <a:cs typeface="Consolas"/>
                <a:sym typeface="Consolas"/>
              </a:rPr>
              <a:t> AS "Total amount" FROM payments;</a:t>
            </a:r>
            <a:r>
              <a:rPr b="1" lang="en-US" sz="1700">
                <a:solidFill>
                  <a:srgbClr val="000000"/>
                </a:solidFill>
                <a:latin typeface="Consolas"/>
                <a:ea typeface="Consolas"/>
                <a:cs typeface="Consolas"/>
                <a:sym typeface="Consolas"/>
              </a:rPr>
              <a:t> </a:t>
            </a:r>
            <a:endParaRPr b="1" sz="1700">
              <a:solidFill>
                <a:srgbClr val="000000"/>
              </a:solidFill>
              <a:latin typeface="Consolas"/>
              <a:ea typeface="Consolas"/>
              <a:cs typeface="Consolas"/>
              <a:sym typeface="Consolas"/>
            </a:endParaRPr>
          </a:p>
          <a:p>
            <a:pPr indent="0" lvl="0" marL="0" rtl="0" algn="l">
              <a:spcBef>
                <a:spcPts val="1000"/>
              </a:spcBef>
              <a:spcAft>
                <a:spcPts val="0"/>
              </a:spcAft>
              <a:buNone/>
            </a:pPr>
            <a:r>
              <a:rPr i="1" lang="en-US" sz="1700">
                <a:solidFill>
                  <a:srgbClr val="0E5580"/>
                </a:solidFill>
                <a:latin typeface="Century Gothic"/>
                <a:ea typeface="Century Gothic"/>
                <a:cs typeface="Century Gothic"/>
                <a:sym typeface="Century Gothic"/>
              </a:rPr>
              <a:t>   </a:t>
            </a:r>
            <a:r>
              <a:rPr i="1" lang="en-US" sz="1700">
                <a:solidFill>
                  <a:srgbClr val="0E5580"/>
                </a:solidFill>
                <a:latin typeface="Century Gothic"/>
                <a:ea typeface="Century Gothic"/>
                <a:cs typeface="Century Gothic"/>
                <a:sym typeface="Century Gothic"/>
              </a:rPr>
              <a:t>#Result 🡪 8853839.23</a:t>
            </a:r>
            <a:endParaRPr i="1" sz="1700">
              <a:solidFill>
                <a:srgbClr val="0E5580"/>
              </a:solidFill>
              <a:latin typeface="Century Gothic"/>
              <a:ea typeface="Century Gothic"/>
              <a:cs typeface="Century Gothic"/>
              <a:sym typeface="Century Gothic"/>
            </a:endParaRPr>
          </a:p>
          <a:p>
            <a:pPr indent="0" lvl="0" marL="0" rtl="0" algn="l">
              <a:spcBef>
                <a:spcPts val="1000"/>
              </a:spcBef>
              <a:spcAft>
                <a:spcPts val="0"/>
              </a:spcAft>
              <a:buNone/>
            </a:pPr>
            <a:r>
              <a:t/>
            </a:r>
            <a:endParaRPr i="1" sz="1700">
              <a:solidFill>
                <a:srgbClr val="0E5580"/>
              </a:solidFill>
              <a:latin typeface="Century Gothic"/>
              <a:ea typeface="Century Gothic"/>
              <a:cs typeface="Century Gothic"/>
              <a:sym typeface="Century Gothic"/>
            </a:endParaRPr>
          </a:p>
          <a:p>
            <a:pPr indent="0" lvl="0" marL="0" rtl="0" algn="l">
              <a:spcBef>
                <a:spcPts val="1000"/>
              </a:spcBef>
              <a:spcAft>
                <a:spcPts val="0"/>
              </a:spcAft>
              <a:buNone/>
            </a:pPr>
            <a:r>
              <a:rPr b="1" lang="en-US" sz="1150" u="sng">
                <a:solidFill>
                  <a:srgbClr val="333333"/>
                </a:solidFill>
                <a:highlight>
                  <a:srgbClr val="FFFFFF"/>
                </a:highlight>
              </a:rPr>
              <a:t>.  </a:t>
            </a:r>
            <a:r>
              <a:rPr b="1" lang="en-US" sz="1700" u="sng">
                <a:solidFill>
                  <a:srgbClr val="000000"/>
                </a:solidFill>
                <a:latin typeface="Century Gothic"/>
                <a:ea typeface="Century Gothic"/>
                <a:cs typeface="Century Gothic"/>
                <a:sym typeface="Century Gothic"/>
              </a:rPr>
              <a:t>Example 3</a:t>
            </a:r>
            <a:endParaRPr b="1" sz="1700" u="sng">
              <a:solidFill>
                <a:srgbClr val="000000"/>
              </a:solidFill>
              <a:latin typeface="Century Gothic"/>
              <a:ea typeface="Century Gothic"/>
              <a:cs typeface="Century Gothic"/>
              <a:sym typeface="Century Gothic"/>
            </a:endParaRPr>
          </a:p>
          <a:p>
            <a:pPr indent="0" lvl="0" marL="0" rtl="0" algn="l">
              <a:spcBef>
                <a:spcPts val="0"/>
              </a:spcBef>
              <a:spcAft>
                <a:spcPts val="0"/>
              </a:spcAft>
              <a:buNone/>
            </a:pPr>
            <a:r>
              <a:rPr b="1" lang="en-US" sz="1700">
                <a:solidFill>
                  <a:srgbClr val="000000"/>
                </a:solidFill>
                <a:latin typeface="Consolas"/>
                <a:ea typeface="Consolas"/>
                <a:cs typeface="Consolas"/>
                <a:sym typeface="Consolas"/>
              </a:rPr>
              <a:t> </a:t>
            </a:r>
            <a:r>
              <a:rPr lang="en-US" sz="1700">
                <a:solidFill>
                  <a:srgbClr val="000000"/>
                </a:solidFill>
                <a:latin typeface="Consolas"/>
                <a:ea typeface="Consolas"/>
                <a:cs typeface="Consolas"/>
                <a:sym typeface="Consolas"/>
              </a:rPr>
              <a:t> SELECT</a:t>
            </a:r>
            <a:r>
              <a:rPr lang="en-US" sz="1700">
                <a:solidFill>
                  <a:srgbClr val="EF7A24"/>
                </a:solidFill>
                <a:latin typeface="Consolas"/>
                <a:ea typeface="Consolas"/>
                <a:cs typeface="Consolas"/>
                <a:sym typeface="Consolas"/>
              </a:rPr>
              <a:t> SUM(quantityOrdered * priceEach)</a:t>
            </a:r>
            <a:r>
              <a:rPr lang="en-US" sz="1700">
                <a:solidFill>
                  <a:srgbClr val="FF0000"/>
                </a:solidFill>
                <a:latin typeface="Consolas"/>
                <a:ea typeface="Consolas"/>
                <a:cs typeface="Consolas"/>
                <a:sym typeface="Consolas"/>
              </a:rPr>
              <a:t> as </a:t>
            </a:r>
            <a:r>
              <a:rPr lang="en-US" sz="1700">
                <a:solidFill>
                  <a:srgbClr val="000000"/>
                </a:solidFill>
                <a:latin typeface="Consolas"/>
                <a:ea typeface="Consolas"/>
                <a:cs typeface="Consolas"/>
                <a:sym typeface="Consolas"/>
              </a:rPr>
              <a:t>orderTotal </a:t>
            </a:r>
            <a:endParaRPr sz="1700">
              <a:solidFill>
                <a:srgbClr val="000000"/>
              </a:solidFill>
              <a:latin typeface="Consolas"/>
              <a:ea typeface="Consolas"/>
              <a:cs typeface="Consolas"/>
              <a:sym typeface="Consolas"/>
            </a:endParaRPr>
          </a:p>
          <a:p>
            <a:pPr indent="0" lvl="0" marL="0" rtl="0" algn="l">
              <a:spcBef>
                <a:spcPts val="0"/>
              </a:spcBef>
              <a:spcAft>
                <a:spcPts val="0"/>
              </a:spcAft>
              <a:buNone/>
            </a:pPr>
            <a:r>
              <a:rPr lang="en-US" sz="1700">
                <a:solidFill>
                  <a:srgbClr val="000000"/>
                </a:solidFill>
                <a:latin typeface="Consolas"/>
                <a:ea typeface="Consolas"/>
                <a:cs typeface="Consolas"/>
                <a:sym typeface="Consolas"/>
              </a:rPr>
              <a:t>  FROM orderdetails </a:t>
            </a:r>
            <a:endParaRPr sz="2100">
              <a:solidFill>
                <a:srgbClr val="000000"/>
              </a:solidFill>
              <a:latin typeface="Consolas"/>
              <a:ea typeface="Consolas"/>
              <a:cs typeface="Consolas"/>
              <a:sym typeface="Consolas"/>
            </a:endParaRPr>
          </a:p>
          <a:p>
            <a:pPr indent="0" lvl="0" marL="0" rtl="0" algn="l">
              <a:spcBef>
                <a:spcPts val="0"/>
              </a:spcBef>
              <a:spcAft>
                <a:spcPts val="0"/>
              </a:spcAft>
              <a:buNone/>
            </a:pPr>
            <a:r>
              <a:rPr lang="en-US" sz="1700">
                <a:solidFill>
                  <a:srgbClr val="FF0000"/>
                </a:solidFill>
                <a:latin typeface="Consolas"/>
                <a:ea typeface="Consolas"/>
                <a:cs typeface="Consolas"/>
                <a:sym typeface="Consolas"/>
              </a:rPr>
              <a:t>  WHERE</a:t>
            </a:r>
            <a:r>
              <a:rPr lang="en-US" sz="1700">
                <a:solidFill>
                  <a:srgbClr val="000000"/>
                </a:solidFill>
                <a:latin typeface="Consolas"/>
                <a:ea typeface="Consolas"/>
                <a:cs typeface="Consolas"/>
                <a:sym typeface="Consolas"/>
              </a:rPr>
              <a:t> orderNumber = 10100; </a:t>
            </a:r>
            <a:endParaRPr sz="2100">
              <a:solidFill>
                <a:srgbClr val="000000"/>
              </a:solidFill>
              <a:latin typeface="Consolas"/>
              <a:ea typeface="Consolas"/>
              <a:cs typeface="Consolas"/>
              <a:sym typeface="Consolas"/>
            </a:endParaRPr>
          </a:p>
          <a:p>
            <a:pPr indent="0" lvl="0" marL="0" rtl="0" algn="l">
              <a:spcBef>
                <a:spcPts val="1000"/>
              </a:spcBef>
              <a:spcAft>
                <a:spcPts val="0"/>
              </a:spcAft>
              <a:buNone/>
            </a:pPr>
            <a:r>
              <a:rPr i="1" lang="en-US" sz="1700">
                <a:solidFill>
                  <a:srgbClr val="0E5580"/>
                </a:solidFill>
                <a:latin typeface="Century Gothic"/>
                <a:ea typeface="Century Gothic"/>
                <a:cs typeface="Century Gothic"/>
                <a:sym typeface="Century Gothic"/>
              </a:rPr>
              <a:t>    #Result 🡺  orderTotal  = 10223.83</a:t>
            </a:r>
            <a:endParaRPr b="1" i="1" sz="1700">
              <a:solidFill>
                <a:srgbClr val="000000"/>
              </a:solidFill>
              <a:latin typeface="Courier New"/>
              <a:ea typeface="Courier New"/>
              <a:cs typeface="Courier New"/>
              <a:sym typeface="Courier New"/>
            </a:endParaRPr>
          </a:p>
          <a:p>
            <a:pPr indent="-320040" lvl="0" marL="457200" rtl="0" algn="l">
              <a:spcBef>
                <a:spcPts val="1000"/>
              </a:spcBef>
              <a:spcAft>
                <a:spcPts val="0"/>
              </a:spcAft>
              <a:buNone/>
            </a:pPr>
            <a:r>
              <a:t/>
            </a:r>
            <a:endParaRPr sz="1600">
              <a:solidFill>
                <a:srgbClr val="000000"/>
              </a:solidFill>
              <a:latin typeface="Century Gothic"/>
              <a:ea typeface="Century Gothic"/>
              <a:cs typeface="Century Gothic"/>
              <a:sym typeface="Century Gothic"/>
            </a:endParaRPr>
          </a:p>
          <a:p>
            <a:pPr indent="-320040" lvl="0" marL="457200" rtl="0" algn="l">
              <a:spcBef>
                <a:spcPts val="1000"/>
              </a:spcBef>
              <a:spcAft>
                <a:spcPts val="0"/>
              </a:spcAft>
              <a:buNone/>
            </a:pPr>
            <a:r>
              <a:t/>
            </a:r>
            <a:endParaRPr sz="1600">
              <a:solidFill>
                <a:srgbClr val="000000"/>
              </a:solidFill>
              <a:latin typeface="Century Gothic"/>
              <a:ea typeface="Century Gothic"/>
              <a:cs typeface="Century Gothic"/>
              <a:sym typeface="Century Gothic"/>
            </a:endParaRPr>
          </a:p>
          <a:p>
            <a:pPr indent="-320040" lvl="0" marL="457200" rtl="0" algn="l">
              <a:spcBef>
                <a:spcPts val="1000"/>
              </a:spcBef>
              <a:spcAft>
                <a:spcPts val="0"/>
              </a:spcAft>
              <a:buNone/>
            </a:pPr>
            <a:r>
              <a:t/>
            </a:r>
            <a:endParaRPr b="1" sz="1600">
              <a:solidFill>
                <a:srgbClr val="000000"/>
              </a:solidFill>
              <a:latin typeface="Century Gothic"/>
              <a:ea typeface="Century Gothic"/>
              <a:cs typeface="Century Gothic"/>
              <a:sym typeface="Century Gothic"/>
            </a:endParaRPr>
          </a:p>
          <a:p>
            <a:pPr indent="-228600" lvl="0" marL="457200" rtl="0" algn="l">
              <a:spcBef>
                <a:spcPts val="1000"/>
              </a:spcBef>
              <a:spcAft>
                <a:spcPts val="0"/>
              </a:spcAft>
              <a:buNone/>
            </a:pPr>
            <a:r>
              <a:t/>
            </a:r>
            <a:endParaRPr sz="1600">
              <a:solidFill>
                <a:srgbClr val="000000"/>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5"/>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Numeric/Math Functions</a:t>
            </a:r>
            <a:r>
              <a:rPr lang="en-US"/>
              <a:t> → AVG() </a:t>
            </a:r>
            <a:r>
              <a:rPr lang="en-US"/>
              <a:t>Function</a:t>
            </a:r>
            <a:endParaRPr/>
          </a:p>
        </p:txBody>
      </p:sp>
      <p:sp>
        <p:nvSpPr>
          <p:cNvPr id="426" name="Google Shape;426;p45"/>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SzPts val="2000"/>
              <a:buNone/>
            </a:pPr>
            <a:r>
              <a:rPr lang="en-US"/>
              <a:t>AVG(): Return the average of non-NULL values.</a:t>
            </a:r>
            <a:endParaRPr/>
          </a:p>
          <a:p>
            <a:pPr indent="-330200" lvl="0" marL="457200" rtl="0" algn="l">
              <a:lnSpc>
                <a:spcPct val="115000"/>
              </a:lnSpc>
              <a:spcBef>
                <a:spcPts val="1000"/>
              </a:spcBef>
              <a:spcAft>
                <a:spcPts val="0"/>
              </a:spcAft>
              <a:buSzPts val="1600"/>
              <a:buChar char="❑"/>
            </a:pPr>
            <a:r>
              <a:rPr lang="en-US" sz="1500"/>
              <a:t>The below query uses the </a:t>
            </a:r>
            <a:r>
              <a:rPr b="1" lang="en-US" sz="1500"/>
              <a:t>AVG()</a:t>
            </a:r>
            <a:r>
              <a:rPr lang="en-US" sz="1500"/>
              <a:t> function to calculate the average buy price of all products from the products table:</a:t>
            </a:r>
            <a:endParaRPr sz="1500"/>
          </a:p>
          <a:p>
            <a:pPr indent="0" lvl="0" marL="457200" rtl="0" algn="l">
              <a:lnSpc>
                <a:spcPct val="115000"/>
              </a:lnSpc>
              <a:spcBef>
                <a:spcPts val="1000"/>
              </a:spcBef>
              <a:spcAft>
                <a:spcPts val="0"/>
              </a:spcAft>
              <a:buNone/>
            </a:pPr>
            <a:r>
              <a:t/>
            </a:r>
            <a:endParaRPr sz="1400"/>
          </a:p>
          <a:p>
            <a:pPr indent="-355600" lvl="0" marL="457200" rtl="0" algn="l">
              <a:lnSpc>
                <a:spcPct val="115000"/>
              </a:lnSpc>
              <a:spcBef>
                <a:spcPts val="1000"/>
              </a:spcBef>
              <a:spcAft>
                <a:spcPts val="0"/>
              </a:spcAft>
              <a:buSzPts val="2000"/>
              <a:buNone/>
            </a:pPr>
            <a:r>
              <a:rPr b="1" lang="en-US">
                <a:latin typeface="Consolas"/>
                <a:ea typeface="Consolas"/>
                <a:cs typeface="Consolas"/>
                <a:sym typeface="Consolas"/>
              </a:rPr>
              <a:t> </a:t>
            </a:r>
            <a:endParaRPr b="1" sz="1800">
              <a:latin typeface="Consolas"/>
              <a:ea typeface="Consolas"/>
              <a:cs typeface="Consolas"/>
              <a:sym typeface="Consolas"/>
            </a:endParaRPr>
          </a:p>
          <a:p>
            <a:pPr indent="-330200" lvl="0" marL="457200" rtl="0" algn="l">
              <a:lnSpc>
                <a:spcPct val="115000"/>
              </a:lnSpc>
              <a:spcBef>
                <a:spcPts val="1000"/>
              </a:spcBef>
              <a:spcAft>
                <a:spcPts val="0"/>
              </a:spcAft>
              <a:buSzPts val="1600"/>
              <a:buChar char="❏"/>
            </a:pPr>
            <a:r>
              <a:rPr lang="en-US" sz="1500"/>
              <a:t>The following example uses the AVG() function to calculate the average buy price of products in the product line Classic Cars:</a:t>
            </a:r>
            <a:endParaRPr sz="1500"/>
          </a:p>
          <a:p>
            <a:pPr indent="-355600" lvl="0" marL="914400" rtl="0" algn="l">
              <a:lnSpc>
                <a:spcPct val="100000"/>
              </a:lnSpc>
              <a:spcBef>
                <a:spcPts val="0"/>
              </a:spcBef>
              <a:spcAft>
                <a:spcPts val="0"/>
              </a:spcAft>
              <a:buSzPts val="2000"/>
              <a:buNone/>
            </a:pPr>
            <a:r>
              <a:t/>
            </a:r>
            <a:endParaRPr sz="1800">
              <a:latin typeface="Consolas"/>
              <a:ea typeface="Consolas"/>
              <a:cs typeface="Consolas"/>
              <a:sym typeface="Consolas"/>
            </a:endParaRPr>
          </a:p>
          <a:p>
            <a:pPr indent="-355600" lvl="0" marL="914400" rtl="0" algn="l">
              <a:lnSpc>
                <a:spcPct val="100000"/>
              </a:lnSpc>
              <a:spcBef>
                <a:spcPts val="0"/>
              </a:spcBef>
              <a:spcAft>
                <a:spcPts val="0"/>
              </a:spcAft>
              <a:buSzPts val="2000"/>
              <a:buNone/>
            </a:pPr>
            <a:r>
              <a:t/>
            </a:r>
            <a:endParaRPr sz="1800">
              <a:latin typeface="Consolas"/>
              <a:ea typeface="Consolas"/>
              <a:cs typeface="Consolas"/>
              <a:sym typeface="Consolas"/>
            </a:endParaRPr>
          </a:p>
          <a:p>
            <a:pPr indent="0" lvl="0" marL="0" rtl="0" algn="l">
              <a:lnSpc>
                <a:spcPct val="115000"/>
              </a:lnSpc>
              <a:spcBef>
                <a:spcPts val="1000"/>
              </a:spcBef>
              <a:spcAft>
                <a:spcPts val="0"/>
              </a:spcAft>
              <a:buSzPts val="2000"/>
              <a:buNone/>
            </a:pPr>
            <a:r>
              <a:t/>
            </a:r>
            <a:endParaRPr i="1">
              <a:solidFill>
                <a:schemeClr val="dk2"/>
              </a:solidFill>
            </a:endParaRPr>
          </a:p>
          <a:p>
            <a:pPr indent="0" lvl="0" marL="0" rtl="0" algn="l">
              <a:lnSpc>
                <a:spcPct val="115000"/>
              </a:lnSpc>
              <a:spcBef>
                <a:spcPts val="1000"/>
              </a:spcBef>
              <a:spcAft>
                <a:spcPts val="0"/>
              </a:spcAft>
              <a:buSzPts val="2000"/>
              <a:buNone/>
            </a:pPr>
            <a:r>
              <a:t/>
            </a:r>
            <a:endParaRPr i="1">
              <a:solidFill>
                <a:schemeClr val="dk2"/>
              </a:solidFill>
            </a:endParaRPr>
          </a:p>
          <a:p>
            <a:pPr indent="0" lvl="0" marL="0" rtl="0" algn="ctr">
              <a:lnSpc>
                <a:spcPct val="115000"/>
              </a:lnSpc>
              <a:spcBef>
                <a:spcPts val="1000"/>
              </a:spcBef>
              <a:spcAft>
                <a:spcPts val="0"/>
              </a:spcAft>
              <a:buNone/>
            </a:pPr>
            <a:r>
              <a:rPr b="1" i="1" lang="en-US" sz="1500"/>
              <a:t>Note: SUM() and AVG() functions return a value calculated across all rows of a recordset.</a:t>
            </a:r>
            <a:endParaRPr b="1" i="1" sz="2100"/>
          </a:p>
          <a:p>
            <a:pPr indent="-228600" lvl="0" marL="457200" rtl="0" algn="l">
              <a:lnSpc>
                <a:spcPct val="115000"/>
              </a:lnSpc>
              <a:spcBef>
                <a:spcPts val="1000"/>
              </a:spcBef>
              <a:spcAft>
                <a:spcPts val="0"/>
              </a:spcAft>
              <a:buSzPts val="2000"/>
              <a:buNone/>
            </a:pPr>
            <a:r>
              <a:t/>
            </a:r>
            <a:endParaRPr/>
          </a:p>
          <a:p>
            <a:pPr indent="-228600" lvl="0" marL="457200" marR="0" rtl="0" algn="l">
              <a:lnSpc>
                <a:spcPct val="100000"/>
              </a:lnSpc>
              <a:spcBef>
                <a:spcPts val="1000"/>
              </a:spcBef>
              <a:spcAft>
                <a:spcPts val="0"/>
              </a:spcAft>
              <a:buSzPts val="2000"/>
              <a:buFont typeface="Noto Sans Symbols"/>
              <a:buNone/>
            </a:pPr>
            <a:r>
              <a:t/>
            </a:r>
            <a:endParaRPr/>
          </a:p>
        </p:txBody>
      </p:sp>
      <p:sp>
        <p:nvSpPr>
          <p:cNvPr id="427" name="Google Shape;427;p45"/>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28" name="Google Shape;428;p45"/>
          <p:cNvSpPr txBox="1"/>
          <p:nvPr/>
        </p:nvSpPr>
        <p:spPr>
          <a:xfrm>
            <a:off x="1108250" y="2633400"/>
            <a:ext cx="10070100" cy="4617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55600" lvl="0" marL="457200" rtl="0" algn="l">
              <a:lnSpc>
                <a:spcPct val="115000"/>
              </a:lnSpc>
              <a:spcBef>
                <a:spcPts val="1000"/>
              </a:spcBef>
              <a:spcAft>
                <a:spcPts val="0"/>
              </a:spcAft>
              <a:buNone/>
            </a:pPr>
            <a:r>
              <a:rPr b="1" lang="en-US" sz="1800">
                <a:solidFill>
                  <a:srgbClr val="000000"/>
                </a:solidFill>
                <a:latin typeface="Consolas"/>
                <a:ea typeface="Consolas"/>
                <a:cs typeface="Consolas"/>
                <a:sym typeface="Consolas"/>
              </a:rPr>
              <a:t>SELECT</a:t>
            </a:r>
            <a:r>
              <a:rPr lang="en-US" sz="1800">
                <a:solidFill>
                  <a:srgbClr val="EF7A24"/>
                </a:solidFill>
                <a:latin typeface="Consolas"/>
                <a:ea typeface="Consolas"/>
                <a:cs typeface="Consolas"/>
                <a:sym typeface="Consolas"/>
              </a:rPr>
              <a:t> </a:t>
            </a:r>
            <a:r>
              <a:rPr b="1" lang="en-US" sz="1800">
                <a:solidFill>
                  <a:srgbClr val="EF7A24"/>
                </a:solidFill>
                <a:latin typeface="Consolas"/>
                <a:ea typeface="Consolas"/>
                <a:cs typeface="Consolas"/>
                <a:sym typeface="Consolas"/>
              </a:rPr>
              <a:t>AVG</a:t>
            </a:r>
            <a:r>
              <a:rPr lang="en-US" sz="1800">
                <a:solidFill>
                  <a:srgbClr val="EF7A24"/>
                </a:solidFill>
                <a:latin typeface="Consolas"/>
                <a:ea typeface="Consolas"/>
                <a:cs typeface="Consolas"/>
                <a:sym typeface="Consolas"/>
              </a:rPr>
              <a:t>(buyprice)</a:t>
            </a:r>
            <a:r>
              <a:rPr lang="en-US" sz="1800">
                <a:solidFill>
                  <a:srgbClr val="000000"/>
                </a:solidFill>
                <a:latin typeface="Consolas"/>
                <a:ea typeface="Consolas"/>
                <a:cs typeface="Consolas"/>
                <a:sym typeface="Consolas"/>
              </a:rPr>
              <a:t> as 'Average Price' </a:t>
            </a:r>
            <a:r>
              <a:rPr b="1" lang="en-US" sz="1800">
                <a:solidFill>
                  <a:srgbClr val="000000"/>
                </a:solidFill>
                <a:latin typeface="Consolas"/>
                <a:ea typeface="Consolas"/>
                <a:cs typeface="Consolas"/>
                <a:sym typeface="Consolas"/>
              </a:rPr>
              <a:t>FROM</a:t>
            </a:r>
            <a:r>
              <a:rPr lang="en-US" sz="1800">
                <a:solidFill>
                  <a:srgbClr val="000000"/>
                </a:solidFill>
                <a:latin typeface="Consolas"/>
                <a:ea typeface="Consolas"/>
                <a:cs typeface="Consolas"/>
                <a:sym typeface="Consolas"/>
              </a:rPr>
              <a:t> products; </a:t>
            </a:r>
            <a:r>
              <a:rPr i="1" lang="en-US" sz="1600">
                <a:solidFill>
                  <a:srgbClr val="0E5580"/>
                </a:solidFill>
                <a:latin typeface="Century Gothic"/>
                <a:ea typeface="Century Gothic"/>
                <a:cs typeface="Century Gothic"/>
                <a:sym typeface="Century Gothic"/>
              </a:rPr>
              <a:t>  #Result🡪 54.395182</a:t>
            </a:r>
            <a:endParaRPr i="1" sz="1800">
              <a:solidFill>
                <a:srgbClr val="0E5580"/>
              </a:solidFill>
              <a:latin typeface="Century Gothic"/>
              <a:ea typeface="Century Gothic"/>
              <a:cs typeface="Century Gothic"/>
              <a:sym typeface="Century Gothic"/>
            </a:endParaRPr>
          </a:p>
        </p:txBody>
      </p:sp>
      <p:sp>
        <p:nvSpPr>
          <p:cNvPr id="429" name="Google Shape;429;p45"/>
          <p:cNvSpPr txBox="1"/>
          <p:nvPr/>
        </p:nvSpPr>
        <p:spPr>
          <a:xfrm>
            <a:off x="1198875" y="4123625"/>
            <a:ext cx="7016100" cy="1328700"/>
          </a:xfrm>
          <a:prstGeom prst="rect">
            <a:avLst/>
          </a:prstGeom>
          <a:solidFill>
            <a:srgbClr val="EFF1F9"/>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700">
                <a:latin typeface="Consolas"/>
                <a:ea typeface="Consolas"/>
                <a:cs typeface="Consolas"/>
                <a:sym typeface="Consolas"/>
              </a:rPr>
              <a:t>SELECT    </a:t>
            </a:r>
            <a:r>
              <a:rPr b="1" lang="en-US" sz="1700">
                <a:solidFill>
                  <a:srgbClr val="EF7A24"/>
                </a:solidFill>
                <a:latin typeface="Consolas"/>
                <a:ea typeface="Consolas"/>
                <a:cs typeface="Consolas"/>
                <a:sym typeface="Consolas"/>
              </a:rPr>
              <a:t>AVG(buyprice)</a:t>
            </a:r>
            <a:r>
              <a:rPr lang="en-US" sz="1700">
                <a:latin typeface="Consolas"/>
                <a:ea typeface="Consolas"/>
                <a:cs typeface="Consolas"/>
                <a:sym typeface="Consolas"/>
              </a:rPr>
              <a:t> as 'Average Classic Cars Price'</a:t>
            </a:r>
            <a:endParaRPr sz="1700">
              <a:latin typeface="Consolas"/>
              <a:ea typeface="Consolas"/>
              <a:cs typeface="Consolas"/>
              <a:sym typeface="Consolas"/>
            </a:endParaRPr>
          </a:p>
          <a:p>
            <a:pPr indent="0" lvl="0" marL="0" rtl="0" algn="l">
              <a:spcBef>
                <a:spcPts val="0"/>
              </a:spcBef>
              <a:spcAft>
                <a:spcPts val="0"/>
              </a:spcAft>
              <a:buNone/>
            </a:pPr>
            <a:r>
              <a:rPr lang="en-US" sz="1700">
                <a:latin typeface="Consolas"/>
                <a:ea typeface="Consolas"/>
                <a:cs typeface="Consolas"/>
                <a:sym typeface="Consolas"/>
              </a:rPr>
              <a:t>FROM products</a:t>
            </a:r>
            <a:endParaRPr sz="1700">
              <a:latin typeface="Consolas"/>
              <a:ea typeface="Consolas"/>
              <a:cs typeface="Consolas"/>
              <a:sym typeface="Consolas"/>
            </a:endParaRPr>
          </a:p>
          <a:p>
            <a:pPr indent="0" lvl="0" marL="0" rtl="0" algn="l">
              <a:spcBef>
                <a:spcPts val="0"/>
              </a:spcBef>
              <a:spcAft>
                <a:spcPts val="0"/>
              </a:spcAft>
              <a:buNone/>
            </a:pPr>
            <a:r>
              <a:rPr lang="en-US" sz="1700">
                <a:latin typeface="Consolas"/>
                <a:ea typeface="Consolas"/>
                <a:cs typeface="Consolas"/>
                <a:sym typeface="Consolas"/>
              </a:rPr>
              <a:t>WHERE productline = 'Classic Cars';</a:t>
            </a:r>
            <a:endParaRPr sz="1700">
              <a:latin typeface="Consolas"/>
              <a:ea typeface="Consolas"/>
              <a:cs typeface="Consolas"/>
              <a:sym typeface="Consolas"/>
            </a:endParaRPr>
          </a:p>
          <a:p>
            <a:pPr indent="0" lvl="0" marL="0" rtl="0" algn="l">
              <a:lnSpc>
                <a:spcPct val="115000"/>
              </a:lnSpc>
              <a:spcBef>
                <a:spcPts val="1000"/>
              </a:spcBef>
              <a:spcAft>
                <a:spcPts val="0"/>
              </a:spcAft>
              <a:buClr>
                <a:srgbClr val="000000"/>
              </a:buClr>
              <a:buSzPts val="2000"/>
              <a:buFont typeface="Arial"/>
              <a:buNone/>
            </a:pPr>
            <a:r>
              <a:rPr i="1" lang="en-US" sz="1500">
                <a:solidFill>
                  <a:srgbClr val="0E5580"/>
                </a:solidFill>
                <a:latin typeface="Century Gothic"/>
                <a:ea typeface="Century Gothic"/>
                <a:cs typeface="Century Gothic"/>
                <a:sym typeface="Century Gothic"/>
              </a:rPr>
              <a:t>#Result 🡪  Average Classic Cars Price  = 64.446316</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6"/>
          <p:cNvSpPr txBox="1"/>
          <p:nvPr>
            <p:ph type="title"/>
          </p:nvPr>
        </p:nvSpPr>
        <p:spPr>
          <a:xfrm>
            <a:off x="428550" y="807500"/>
            <a:ext cx="109317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Numeric/Math Functions → MOD() Function</a:t>
            </a:r>
            <a:endParaRPr/>
          </a:p>
        </p:txBody>
      </p:sp>
      <p:sp>
        <p:nvSpPr>
          <p:cNvPr id="435" name="Google Shape;435;p46"/>
          <p:cNvSpPr txBox="1"/>
          <p:nvPr>
            <p:ph idx="1" type="body"/>
          </p:nvPr>
        </p:nvSpPr>
        <p:spPr>
          <a:xfrm>
            <a:off x="765925" y="1487625"/>
            <a:ext cx="10795500" cy="29955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600"/>
              </a:spcBef>
              <a:spcAft>
                <a:spcPts val="0"/>
              </a:spcAft>
              <a:buSzPts val="1500"/>
              <a:buFont typeface="Noto Sans Symbols"/>
              <a:buChar char="❑"/>
            </a:pPr>
            <a:r>
              <a:rPr lang="en-US"/>
              <a:t>T</a:t>
            </a:r>
            <a:r>
              <a:rPr lang="en-US" sz="1700"/>
              <a:t>he </a:t>
            </a:r>
            <a:r>
              <a:rPr b="1" lang="en-US" sz="1700"/>
              <a:t>MOD()</a:t>
            </a:r>
            <a:r>
              <a:rPr lang="en-US" sz="1700"/>
              <a:t> Function returns the remainder of one number divided by another. </a:t>
            </a:r>
            <a:endParaRPr sz="1700"/>
          </a:p>
          <a:p>
            <a:pPr indent="-323850" lvl="0" marL="457200" rtl="0" algn="l">
              <a:lnSpc>
                <a:spcPct val="100000"/>
              </a:lnSpc>
              <a:spcBef>
                <a:spcPts val="800"/>
              </a:spcBef>
              <a:spcAft>
                <a:spcPts val="0"/>
              </a:spcAft>
              <a:buSzPts val="1500"/>
              <a:buChar char="❑"/>
            </a:pPr>
            <a:r>
              <a:rPr lang="en-US" sz="1700"/>
              <a:t>S</a:t>
            </a:r>
            <a:r>
              <a:rPr lang="en-US" sz="1700"/>
              <a:t>yntax</a:t>
            </a:r>
            <a:r>
              <a:rPr lang="en-US" sz="1700"/>
              <a:t>: </a:t>
            </a:r>
            <a:r>
              <a:rPr b="1" lang="en-US" sz="1700"/>
              <a:t>MOD(dividend,divisor).</a:t>
            </a:r>
            <a:endParaRPr sz="1700"/>
          </a:p>
          <a:p>
            <a:pPr indent="-323850" lvl="0" marL="457200" marR="0" rtl="0" algn="l">
              <a:lnSpc>
                <a:spcPct val="100000"/>
              </a:lnSpc>
              <a:spcBef>
                <a:spcPts val="800"/>
              </a:spcBef>
              <a:spcAft>
                <a:spcPts val="0"/>
              </a:spcAft>
              <a:buSzPts val="1500"/>
              <a:buFont typeface="Noto Sans Symbols"/>
              <a:buChar char="❑"/>
            </a:pPr>
            <a:r>
              <a:rPr lang="en-US" sz="1700"/>
              <a:t>The </a:t>
            </a:r>
            <a:r>
              <a:rPr b="1" lang="en-US" sz="1700"/>
              <a:t>MOD() </a:t>
            </a:r>
            <a:r>
              <a:rPr lang="en-US" sz="1700"/>
              <a:t>function accepts two arguments:  </a:t>
            </a:r>
            <a:endParaRPr sz="1700"/>
          </a:p>
          <a:p>
            <a:pPr indent="-303530" lvl="1" marL="914400" rtl="0" algn="l">
              <a:lnSpc>
                <a:spcPct val="100000"/>
              </a:lnSpc>
              <a:spcBef>
                <a:spcPts val="800"/>
              </a:spcBef>
              <a:spcAft>
                <a:spcPts val="0"/>
              </a:spcAft>
              <a:buSzPts val="1180"/>
              <a:buChar char="➢"/>
            </a:pPr>
            <a:r>
              <a:rPr b="1" lang="en-US" sz="1700"/>
              <a:t>dividend</a:t>
            </a:r>
            <a:r>
              <a:rPr lang="en-US" sz="1700"/>
              <a:t> is a literal number or a numeric expression to divide.</a:t>
            </a:r>
            <a:endParaRPr sz="1700"/>
          </a:p>
          <a:p>
            <a:pPr indent="-303530" lvl="1" marL="914400" rtl="0" algn="l">
              <a:lnSpc>
                <a:spcPct val="100000"/>
              </a:lnSpc>
              <a:spcBef>
                <a:spcPts val="800"/>
              </a:spcBef>
              <a:spcAft>
                <a:spcPts val="0"/>
              </a:spcAft>
              <a:buSzPts val="1180"/>
              <a:buChar char="➢"/>
            </a:pPr>
            <a:r>
              <a:rPr b="1" lang="en-US" sz="1700"/>
              <a:t>divisor</a:t>
            </a:r>
            <a:r>
              <a:rPr lang="en-US" sz="1700"/>
              <a:t> is a literal number or a numeric expression by which to divide the dividend.</a:t>
            </a:r>
            <a:endParaRPr sz="1700"/>
          </a:p>
          <a:p>
            <a:pPr indent="-323850" lvl="0" marL="457200" marR="0" rtl="0" algn="l">
              <a:lnSpc>
                <a:spcPct val="100000"/>
              </a:lnSpc>
              <a:spcBef>
                <a:spcPts val="800"/>
              </a:spcBef>
              <a:spcAft>
                <a:spcPts val="0"/>
              </a:spcAft>
              <a:buSzPts val="1500"/>
              <a:buChar char="❑"/>
            </a:pPr>
            <a:r>
              <a:rPr lang="en-US" sz="1700"/>
              <a:t>The </a:t>
            </a:r>
            <a:r>
              <a:rPr b="1" lang="en-US" sz="1700"/>
              <a:t>MOD()</a:t>
            </a:r>
            <a:r>
              <a:rPr lang="en-US" sz="1700"/>
              <a:t> function returns the remainder of dividend divided by divisor. If the divisor is zero, the MOD(dividend, 0) returns NULL.</a:t>
            </a:r>
            <a:endParaRPr sz="1700"/>
          </a:p>
          <a:p>
            <a:pPr indent="0" lvl="0" marL="0" marR="0" rtl="0" algn="l">
              <a:lnSpc>
                <a:spcPct val="100000"/>
              </a:lnSpc>
              <a:spcBef>
                <a:spcPts val="1000"/>
              </a:spcBef>
              <a:spcAft>
                <a:spcPts val="0"/>
              </a:spcAft>
              <a:buNone/>
            </a:pPr>
            <a:r>
              <a:rPr b="1" lang="en-US" sz="1700">
                <a:solidFill>
                  <a:srgbClr val="1155CC"/>
                </a:solidFill>
              </a:rPr>
              <a:t>Examples:</a:t>
            </a:r>
            <a:endParaRPr b="1" sz="1700">
              <a:solidFill>
                <a:srgbClr val="1155CC"/>
              </a:solidFill>
            </a:endParaRPr>
          </a:p>
          <a:p>
            <a:pPr indent="0" lvl="0" marL="457200" rtl="0" algn="l">
              <a:lnSpc>
                <a:spcPct val="100000"/>
              </a:lnSpc>
              <a:spcBef>
                <a:spcPts val="1000"/>
              </a:spcBef>
              <a:spcAft>
                <a:spcPts val="0"/>
              </a:spcAft>
              <a:buSzPts val="1440"/>
              <a:buNone/>
            </a:pPr>
            <a:r>
              <a:t/>
            </a:r>
            <a:endParaRPr b="1" sz="1600">
              <a:latin typeface="Consolas"/>
              <a:ea typeface="Consolas"/>
              <a:cs typeface="Consolas"/>
              <a:sym typeface="Consolas"/>
            </a:endParaRPr>
          </a:p>
        </p:txBody>
      </p:sp>
      <p:sp>
        <p:nvSpPr>
          <p:cNvPr id="436" name="Google Shape;436;p46"/>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37" name="Google Shape;437;p46"/>
          <p:cNvSpPr txBox="1"/>
          <p:nvPr/>
        </p:nvSpPr>
        <p:spPr>
          <a:xfrm>
            <a:off x="1358100" y="4412650"/>
            <a:ext cx="10147500" cy="20010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30200" lvl="0" marL="457200" rtl="0" algn="l">
              <a:spcBef>
                <a:spcPts val="1000"/>
              </a:spcBef>
              <a:spcAft>
                <a:spcPts val="0"/>
              </a:spcAft>
              <a:buClr>
                <a:srgbClr val="980000"/>
              </a:buClr>
              <a:buSzPts val="1600"/>
              <a:buFont typeface="Consolas"/>
              <a:buChar char="❖"/>
            </a:pPr>
            <a:r>
              <a:rPr b="1" lang="en-US" sz="1600">
                <a:solidFill>
                  <a:srgbClr val="000000"/>
                </a:solidFill>
                <a:latin typeface="Consolas"/>
                <a:ea typeface="Consolas"/>
                <a:cs typeface="Consolas"/>
                <a:sym typeface="Consolas"/>
              </a:rPr>
              <a:t>SELECT </a:t>
            </a:r>
            <a:r>
              <a:rPr b="1" lang="en-US" sz="1600">
                <a:solidFill>
                  <a:srgbClr val="EF7A24"/>
                </a:solidFill>
                <a:latin typeface="Consolas"/>
                <a:ea typeface="Consolas"/>
                <a:cs typeface="Consolas"/>
                <a:sym typeface="Consolas"/>
              </a:rPr>
              <a:t>MOD(11, 3)</a:t>
            </a:r>
            <a:r>
              <a:rPr b="1" lang="en-US" sz="1600">
                <a:solidFill>
                  <a:srgbClr val="000000"/>
                </a:solidFill>
                <a:latin typeface="Consolas"/>
                <a:ea typeface="Consolas"/>
                <a:cs typeface="Consolas"/>
                <a:sym typeface="Consolas"/>
              </a:rPr>
              <a:t>; #Result: 2 </a:t>
            </a:r>
            <a:endParaRPr b="1" sz="1600">
              <a:solidFill>
                <a:srgbClr val="000000"/>
              </a:solidFill>
              <a:latin typeface="Consolas"/>
              <a:ea typeface="Consolas"/>
              <a:cs typeface="Consolas"/>
              <a:sym typeface="Consolas"/>
            </a:endParaRPr>
          </a:p>
          <a:p>
            <a:pPr indent="0" lvl="0" marL="0" rtl="0" algn="l">
              <a:spcBef>
                <a:spcPts val="0"/>
              </a:spcBef>
              <a:spcAft>
                <a:spcPts val="0"/>
              </a:spcAft>
              <a:buNone/>
            </a:pPr>
            <a:r>
              <a:rPr lang="en-US" sz="1100">
                <a:solidFill>
                  <a:srgbClr val="000000"/>
                </a:solidFill>
                <a:latin typeface="Consolas"/>
                <a:ea typeface="Consolas"/>
                <a:cs typeface="Consolas"/>
                <a:sym typeface="Consolas"/>
              </a:rPr>
              <a:t>      </a:t>
            </a:r>
            <a:r>
              <a:rPr i="1" lang="en-US" sz="1300">
                <a:solidFill>
                  <a:srgbClr val="000000"/>
                </a:solidFill>
                <a:latin typeface="Consolas"/>
                <a:ea typeface="Consolas"/>
                <a:cs typeface="Consolas"/>
                <a:sym typeface="Consolas"/>
              </a:rPr>
              <a:t>#This above query divides the number 11 by 3. It returns 2 as the integer portion of the result. </a:t>
            </a:r>
            <a:endParaRPr b="1" i="1" sz="1300">
              <a:solidFill>
                <a:srgbClr val="000000"/>
              </a:solidFill>
              <a:latin typeface="Consolas"/>
              <a:ea typeface="Consolas"/>
              <a:cs typeface="Consolas"/>
              <a:sym typeface="Consolas"/>
            </a:endParaRPr>
          </a:p>
          <a:p>
            <a:pPr indent="-330200" lvl="0" marL="457200" rtl="0" algn="l">
              <a:spcBef>
                <a:spcPts val="1000"/>
              </a:spcBef>
              <a:spcAft>
                <a:spcPts val="0"/>
              </a:spcAft>
              <a:buClr>
                <a:srgbClr val="980000"/>
              </a:buClr>
              <a:buSzPts val="1600"/>
              <a:buFont typeface="Consolas"/>
              <a:buChar char="❖"/>
            </a:pPr>
            <a:r>
              <a:rPr b="1" lang="en-US" sz="1600">
                <a:solidFill>
                  <a:srgbClr val="000000"/>
                </a:solidFill>
                <a:latin typeface="Consolas"/>
                <a:ea typeface="Consolas"/>
                <a:cs typeface="Consolas"/>
                <a:sym typeface="Consolas"/>
              </a:rPr>
              <a:t>SELECT </a:t>
            </a:r>
            <a:r>
              <a:rPr b="1" lang="en-US" sz="1600">
                <a:solidFill>
                  <a:srgbClr val="EF7A24"/>
                </a:solidFill>
                <a:latin typeface="Consolas"/>
                <a:ea typeface="Consolas"/>
                <a:cs typeface="Consolas"/>
                <a:sym typeface="Consolas"/>
              </a:rPr>
              <a:t>MOD(12, 5);</a:t>
            </a:r>
            <a:r>
              <a:rPr b="1" lang="en-US" sz="1600">
                <a:solidFill>
                  <a:srgbClr val="000000"/>
                </a:solidFill>
                <a:latin typeface="Consolas"/>
                <a:ea typeface="Consolas"/>
                <a:cs typeface="Consolas"/>
                <a:sym typeface="Consolas"/>
              </a:rPr>
              <a:t> #Result: 2</a:t>
            </a:r>
            <a:endParaRPr b="1" sz="1600">
              <a:solidFill>
                <a:srgbClr val="000000"/>
              </a:solidFill>
              <a:latin typeface="Consolas"/>
              <a:ea typeface="Consolas"/>
              <a:cs typeface="Consolas"/>
              <a:sym typeface="Consolas"/>
            </a:endParaRPr>
          </a:p>
          <a:p>
            <a:pPr indent="-330200" lvl="0" marL="457200" rtl="0" algn="l">
              <a:spcBef>
                <a:spcPts val="1000"/>
              </a:spcBef>
              <a:spcAft>
                <a:spcPts val="0"/>
              </a:spcAft>
              <a:buClr>
                <a:srgbClr val="980000"/>
              </a:buClr>
              <a:buSzPts val="1600"/>
              <a:buFont typeface="Consolas"/>
              <a:buChar char="❖"/>
            </a:pPr>
            <a:r>
              <a:rPr b="1" lang="en-US" sz="1600">
                <a:solidFill>
                  <a:srgbClr val="000000"/>
                </a:solidFill>
                <a:latin typeface="Consolas"/>
                <a:ea typeface="Consolas"/>
                <a:cs typeface="Consolas"/>
                <a:sym typeface="Consolas"/>
              </a:rPr>
              <a:t>SELECT </a:t>
            </a:r>
            <a:r>
              <a:rPr b="1" lang="en-US" sz="1600">
                <a:solidFill>
                  <a:srgbClr val="EF7A24"/>
                </a:solidFill>
                <a:latin typeface="Consolas"/>
                <a:ea typeface="Consolas"/>
                <a:cs typeface="Consolas"/>
                <a:sym typeface="Consolas"/>
              </a:rPr>
              <a:t>MOD(12, 0.18);</a:t>
            </a:r>
            <a:r>
              <a:rPr b="1" lang="en-US" sz="1600">
                <a:solidFill>
                  <a:srgbClr val="000000"/>
                </a:solidFill>
                <a:latin typeface="Consolas"/>
                <a:ea typeface="Consolas"/>
                <a:cs typeface="Consolas"/>
                <a:sym typeface="Consolas"/>
              </a:rPr>
              <a:t> #Result: 0.12</a:t>
            </a:r>
            <a:endParaRPr b="1" sz="1600">
              <a:solidFill>
                <a:srgbClr val="000000"/>
              </a:solidFill>
              <a:latin typeface="Consolas"/>
              <a:ea typeface="Consolas"/>
              <a:cs typeface="Consolas"/>
              <a:sym typeface="Consolas"/>
            </a:endParaRPr>
          </a:p>
          <a:p>
            <a:pPr indent="-330200" lvl="0" marL="457200" rtl="0" algn="l">
              <a:spcBef>
                <a:spcPts val="1000"/>
              </a:spcBef>
              <a:spcAft>
                <a:spcPts val="0"/>
              </a:spcAft>
              <a:buClr>
                <a:srgbClr val="980000"/>
              </a:buClr>
              <a:buSzPts val="1600"/>
              <a:buFont typeface="Consolas"/>
              <a:buChar char="❖"/>
            </a:pPr>
            <a:r>
              <a:rPr b="1" lang="en-US" sz="1600">
                <a:solidFill>
                  <a:srgbClr val="000000"/>
                </a:solidFill>
                <a:latin typeface="Consolas"/>
                <a:ea typeface="Consolas"/>
                <a:cs typeface="Consolas"/>
                <a:sym typeface="Consolas"/>
              </a:rPr>
              <a:t>SELECT </a:t>
            </a:r>
            <a:r>
              <a:rPr b="1" lang="en-US" sz="1600">
                <a:solidFill>
                  <a:srgbClr val="EF7A24"/>
                </a:solidFill>
                <a:latin typeface="Consolas"/>
                <a:ea typeface="Consolas"/>
                <a:cs typeface="Consolas"/>
                <a:sym typeface="Consolas"/>
              </a:rPr>
              <a:t>MOD( o.quantityOrdered , 2)</a:t>
            </a:r>
            <a:r>
              <a:rPr b="1" lang="en-US" sz="1600">
                <a:solidFill>
                  <a:srgbClr val="000000"/>
                </a:solidFill>
                <a:latin typeface="Consolas"/>
                <a:ea typeface="Consolas"/>
                <a:cs typeface="Consolas"/>
                <a:sym typeface="Consolas"/>
              </a:rPr>
              <a:t> AS `MOD_DATA`, o.quantityOrdered  </a:t>
            </a:r>
            <a:endParaRPr b="1" sz="1600">
              <a:solidFill>
                <a:srgbClr val="000000"/>
              </a:solidFill>
              <a:latin typeface="Consolas"/>
              <a:ea typeface="Consolas"/>
              <a:cs typeface="Consolas"/>
              <a:sym typeface="Consolas"/>
            </a:endParaRPr>
          </a:p>
          <a:p>
            <a:pPr indent="-330200" lvl="0" marL="457200" rtl="0" algn="l">
              <a:spcBef>
                <a:spcPts val="0"/>
              </a:spcBef>
              <a:spcAft>
                <a:spcPts val="0"/>
              </a:spcAft>
              <a:buClr>
                <a:srgbClr val="980000"/>
              </a:buClr>
              <a:buSzPts val="1600"/>
              <a:buFont typeface="Consolas"/>
              <a:buChar char="❖"/>
            </a:pPr>
            <a:r>
              <a:rPr b="1" lang="en-US" sz="1600">
                <a:solidFill>
                  <a:srgbClr val="000000"/>
                </a:solidFill>
                <a:latin typeface="Consolas"/>
                <a:ea typeface="Consolas"/>
                <a:cs typeface="Consolas"/>
                <a:sym typeface="Consolas"/>
              </a:rPr>
              <a:t>FROM orderdetails o;</a:t>
            </a:r>
            <a:endParaRPr b="1" sz="1600">
              <a:solidFill>
                <a:srgbClr val="000000"/>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7"/>
          <p:cNvSpPr txBox="1"/>
          <p:nvPr>
            <p:ph type="title"/>
          </p:nvPr>
        </p:nvSpPr>
        <p:spPr>
          <a:xfrm>
            <a:off x="517467" y="7722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Numeric/Math Functions → ROUND() Function</a:t>
            </a:r>
            <a:endParaRPr/>
          </a:p>
        </p:txBody>
      </p:sp>
      <p:sp>
        <p:nvSpPr>
          <p:cNvPr id="443" name="Google Shape;443;p47"/>
          <p:cNvSpPr txBox="1"/>
          <p:nvPr>
            <p:ph idx="1" type="body"/>
          </p:nvPr>
        </p:nvSpPr>
        <p:spPr>
          <a:xfrm>
            <a:off x="683375" y="1437275"/>
            <a:ext cx="10915500" cy="46488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US" sz="1600">
                <a:solidFill>
                  <a:srgbClr val="000000"/>
                </a:solidFill>
              </a:rPr>
              <a:t>The </a:t>
            </a:r>
            <a:r>
              <a:rPr b="1" lang="en-US" sz="1600">
                <a:solidFill>
                  <a:srgbClr val="000000"/>
                </a:solidFill>
              </a:rPr>
              <a:t>ROUND()</a:t>
            </a:r>
            <a:r>
              <a:rPr lang="en-US" sz="1600">
                <a:solidFill>
                  <a:srgbClr val="000000"/>
                </a:solidFill>
              </a:rPr>
              <a:t> function allows you to round a number to a specified number of decimal places.</a:t>
            </a:r>
            <a:endParaRPr sz="1600">
              <a:solidFill>
                <a:srgbClr val="000000"/>
              </a:solidFill>
            </a:endParaRPr>
          </a:p>
          <a:p>
            <a:pPr indent="-330200" lvl="0" marL="457200" rtl="0" algn="l">
              <a:spcBef>
                <a:spcPts val="1000"/>
              </a:spcBef>
              <a:spcAft>
                <a:spcPts val="0"/>
              </a:spcAft>
              <a:buSzPts val="1600"/>
              <a:buChar char="❑"/>
            </a:pPr>
            <a:r>
              <a:rPr b="1" lang="en-US" sz="1600">
                <a:solidFill>
                  <a:srgbClr val="000000"/>
                </a:solidFill>
              </a:rPr>
              <a:t>Syntax:</a:t>
            </a:r>
            <a:r>
              <a:rPr b="1" lang="en-US" sz="1600">
                <a:solidFill>
                  <a:srgbClr val="EF7A24"/>
                </a:solidFill>
              </a:rPr>
              <a:t> ROUND(n,[d]) - </a:t>
            </a:r>
            <a:r>
              <a:rPr lang="en-US" sz="1600">
                <a:solidFill>
                  <a:srgbClr val="000000"/>
                </a:solidFill>
              </a:rPr>
              <a:t>In this syntax,</a:t>
            </a:r>
            <a:r>
              <a:rPr b="1" lang="en-US" sz="1600">
                <a:solidFill>
                  <a:srgbClr val="000000"/>
                </a:solidFill>
              </a:rPr>
              <a:t> </a:t>
            </a:r>
            <a:r>
              <a:rPr b="1" i="1" lang="en-US" sz="1600">
                <a:solidFill>
                  <a:srgbClr val="000000"/>
                </a:solidFill>
              </a:rPr>
              <a:t>n</a:t>
            </a:r>
            <a:r>
              <a:rPr lang="en-US" sz="1600">
                <a:solidFill>
                  <a:srgbClr val="000000"/>
                </a:solidFill>
              </a:rPr>
              <a:t> is a number to be rounded, and </a:t>
            </a:r>
            <a:r>
              <a:rPr b="1" i="1" lang="en-US" sz="1600">
                <a:solidFill>
                  <a:srgbClr val="000000"/>
                </a:solidFill>
              </a:rPr>
              <a:t>d</a:t>
            </a:r>
            <a:r>
              <a:rPr lang="en-US" sz="1600">
                <a:solidFill>
                  <a:srgbClr val="000000"/>
                </a:solidFill>
              </a:rPr>
              <a:t> is the number of decimal places to which the number is rounded. The number of decimal places (d) is optional, it defaults to zero if skipped. The following statements are equivalent:</a:t>
            </a:r>
            <a:endParaRPr sz="1600">
              <a:solidFill>
                <a:srgbClr val="000000"/>
              </a:solidFill>
            </a:endParaRPr>
          </a:p>
          <a:p>
            <a:pPr indent="-309880" lvl="1" marL="914400" rtl="0" algn="l">
              <a:spcBef>
                <a:spcPts val="600"/>
              </a:spcBef>
              <a:spcAft>
                <a:spcPts val="0"/>
              </a:spcAft>
              <a:buClr>
                <a:srgbClr val="000000"/>
              </a:buClr>
              <a:buSzPts val="1280"/>
              <a:buFont typeface="Arial"/>
              <a:buNone/>
            </a:pPr>
            <a:r>
              <a:rPr b="1" lang="en-US">
                <a:solidFill>
                  <a:srgbClr val="000000"/>
                </a:solidFill>
                <a:highlight>
                  <a:srgbClr val="EBEBEB"/>
                </a:highlight>
                <a:latin typeface="Consolas"/>
                <a:ea typeface="Consolas"/>
                <a:cs typeface="Consolas"/>
                <a:sym typeface="Consolas"/>
              </a:rPr>
              <a:t>SELECT ROUND(20);       🡪 Result   </a:t>
            </a:r>
            <a:r>
              <a:rPr b="1" i="1" lang="en-US">
                <a:solidFill>
                  <a:srgbClr val="000000"/>
                </a:solidFill>
                <a:highlight>
                  <a:srgbClr val="EBEBEB"/>
                </a:highlight>
                <a:latin typeface="Consolas"/>
                <a:ea typeface="Consolas"/>
                <a:cs typeface="Consolas"/>
                <a:sym typeface="Consolas"/>
              </a:rPr>
              <a:t>20</a:t>
            </a:r>
            <a:endParaRPr b="1">
              <a:solidFill>
                <a:srgbClr val="000000"/>
              </a:solidFill>
              <a:highlight>
                <a:srgbClr val="EBEBEB"/>
              </a:highlight>
              <a:latin typeface="Consolas"/>
              <a:ea typeface="Consolas"/>
              <a:cs typeface="Consolas"/>
              <a:sym typeface="Consolas"/>
            </a:endParaRPr>
          </a:p>
          <a:p>
            <a:pPr indent="-309880" lvl="1" marL="914400" rtl="0" algn="l">
              <a:spcBef>
                <a:spcPts val="600"/>
              </a:spcBef>
              <a:spcAft>
                <a:spcPts val="0"/>
              </a:spcAft>
              <a:buClr>
                <a:srgbClr val="000000"/>
              </a:buClr>
              <a:buSzPts val="1280"/>
              <a:buFont typeface="Arial"/>
              <a:buNone/>
            </a:pPr>
            <a:r>
              <a:rPr b="1" lang="en-US">
                <a:solidFill>
                  <a:srgbClr val="000000"/>
                </a:solidFill>
                <a:highlight>
                  <a:srgbClr val="EBEBEB"/>
                </a:highlight>
                <a:latin typeface="Consolas"/>
                <a:ea typeface="Consolas"/>
                <a:cs typeface="Consolas"/>
                <a:sym typeface="Consolas"/>
              </a:rPr>
              <a:t>SELECT ROUND(20.5, 0);   🡪 Result   </a:t>
            </a:r>
            <a:r>
              <a:rPr b="1" i="1" lang="en-US">
                <a:solidFill>
                  <a:srgbClr val="000000"/>
                </a:solidFill>
                <a:highlight>
                  <a:srgbClr val="EBEBEB"/>
                </a:highlight>
                <a:latin typeface="Consolas"/>
                <a:ea typeface="Consolas"/>
                <a:cs typeface="Consolas"/>
                <a:sym typeface="Consolas"/>
              </a:rPr>
              <a:t>21</a:t>
            </a:r>
            <a:endParaRPr>
              <a:solidFill>
                <a:srgbClr val="000000"/>
              </a:solidFill>
              <a:highlight>
                <a:srgbClr val="EBEBEB"/>
              </a:highlight>
              <a:latin typeface="Consolas"/>
              <a:ea typeface="Consolas"/>
              <a:cs typeface="Consolas"/>
              <a:sym typeface="Consolas"/>
            </a:endParaRPr>
          </a:p>
          <a:p>
            <a:pPr indent="-330200" lvl="0" marL="457200" rtl="0" algn="l">
              <a:spcBef>
                <a:spcPts val="1000"/>
              </a:spcBef>
              <a:spcAft>
                <a:spcPts val="0"/>
              </a:spcAft>
              <a:buClr>
                <a:srgbClr val="EF7A24"/>
              </a:buClr>
              <a:buSzPts val="1600"/>
              <a:buChar char="❏"/>
            </a:pPr>
            <a:r>
              <a:rPr lang="en-US" sz="1600">
                <a:solidFill>
                  <a:srgbClr val="000000"/>
                </a:solidFill>
              </a:rPr>
              <a:t>The number of decimal places (d) can be positive or negative. If it is negative, the </a:t>
            </a:r>
            <a:r>
              <a:rPr b="1" lang="en-US" sz="1600">
                <a:solidFill>
                  <a:srgbClr val="000000"/>
                </a:solidFill>
              </a:rPr>
              <a:t>d</a:t>
            </a:r>
            <a:r>
              <a:rPr lang="en-US" sz="1600">
                <a:solidFill>
                  <a:srgbClr val="000000"/>
                </a:solidFill>
              </a:rPr>
              <a:t> digits left of the decimal point of the number </a:t>
            </a:r>
            <a:r>
              <a:rPr b="1" lang="en-US" sz="1600">
                <a:solidFill>
                  <a:srgbClr val="000000"/>
                </a:solidFill>
              </a:rPr>
              <a:t>n</a:t>
            </a:r>
            <a:r>
              <a:rPr lang="en-US" sz="1600">
                <a:solidFill>
                  <a:srgbClr val="000000"/>
                </a:solidFill>
              </a:rPr>
              <a:t> become 0. </a:t>
            </a:r>
            <a:endParaRPr sz="1600">
              <a:solidFill>
                <a:srgbClr val="000000"/>
              </a:solidFill>
            </a:endParaRPr>
          </a:p>
          <a:p>
            <a:pPr indent="0" lvl="0" marL="0" rtl="0" algn="l">
              <a:spcBef>
                <a:spcPts val="200"/>
              </a:spcBef>
              <a:spcAft>
                <a:spcPts val="0"/>
              </a:spcAft>
              <a:buSzPts val="2000"/>
              <a:buNone/>
            </a:pPr>
            <a:r>
              <a:rPr b="1" lang="en-US" sz="1300">
                <a:solidFill>
                  <a:srgbClr val="000000"/>
                </a:solidFill>
                <a:latin typeface="Consolas"/>
                <a:ea typeface="Consolas"/>
                <a:cs typeface="Consolas"/>
                <a:sym typeface="Consolas"/>
              </a:rPr>
              <a:t>Examples:</a:t>
            </a:r>
            <a:r>
              <a:rPr b="1" lang="en-US" sz="1500">
                <a:solidFill>
                  <a:srgbClr val="000000"/>
                </a:solidFill>
                <a:latin typeface="Consolas"/>
                <a:ea typeface="Consolas"/>
                <a:cs typeface="Consolas"/>
                <a:sym typeface="Consolas"/>
              </a:rPr>
              <a:t> </a:t>
            </a:r>
            <a:endParaRPr sz="1500"/>
          </a:p>
        </p:txBody>
      </p:sp>
      <p:sp>
        <p:nvSpPr>
          <p:cNvPr id="444" name="Google Shape;444;p47"/>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45" name="Google Shape;445;p47"/>
          <p:cNvSpPr txBox="1"/>
          <p:nvPr/>
        </p:nvSpPr>
        <p:spPr>
          <a:xfrm>
            <a:off x="1692225" y="4019125"/>
            <a:ext cx="9571500" cy="2462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17500" lvl="0" marL="457200" rtl="0" algn="l">
              <a:spcBef>
                <a:spcPts val="200"/>
              </a:spcBef>
              <a:spcAft>
                <a:spcPts val="0"/>
              </a:spcAft>
              <a:buClr>
                <a:srgbClr val="EF7A24"/>
              </a:buClr>
              <a:buSzPts val="1400"/>
              <a:buFont typeface="Consolas"/>
              <a:buChar char="❑"/>
            </a:pPr>
            <a:r>
              <a:rPr lang="en-US">
                <a:latin typeface="Consolas"/>
                <a:ea typeface="Consolas"/>
                <a:cs typeface="Consolas"/>
                <a:sym typeface="Consolas"/>
              </a:rPr>
              <a:t>SELECT ROUND(135.375, 2); </a:t>
            </a:r>
            <a:r>
              <a:rPr i="1" lang="en-US">
                <a:latin typeface="Consolas"/>
                <a:ea typeface="Consolas"/>
                <a:cs typeface="Consolas"/>
                <a:sym typeface="Consolas"/>
              </a:rPr>
              <a:t># Result: </a:t>
            </a:r>
            <a:r>
              <a:rPr i="1" lang="en-US">
                <a:highlight>
                  <a:srgbClr val="F1F1F1"/>
                </a:highlight>
                <a:latin typeface="Consolas"/>
                <a:ea typeface="Consolas"/>
                <a:cs typeface="Consolas"/>
                <a:sym typeface="Consolas"/>
              </a:rPr>
              <a:t>135.38   //Round the number to 2 decimal places:</a:t>
            </a:r>
            <a:endParaRPr i="1">
              <a:highlight>
                <a:srgbClr val="F1F1F1"/>
              </a:highlight>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ROUND(-125.315);   </a:t>
            </a:r>
            <a:r>
              <a:rPr i="1" lang="en-US">
                <a:latin typeface="Consolas"/>
                <a:ea typeface="Consolas"/>
                <a:cs typeface="Consolas"/>
                <a:sym typeface="Consolas"/>
              </a:rPr>
              <a:t># Result: -125</a:t>
            </a:r>
            <a:endParaRPr i="1">
              <a:solidFill>
                <a:srgbClr val="333333"/>
              </a:solidFill>
              <a:highlight>
                <a:srgbClr val="EFF1F9"/>
              </a:highlight>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ROUND(121.55,-2);  </a:t>
            </a:r>
            <a:r>
              <a:rPr i="1" lang="en-US">
                <a:latin typeface="Consolas"/>
                <a:ea typeface="Consolas"/>
                <a:cs typeface="Consolas"/>
                <a:sym typeface="Consolas"/>
              </a:rPr>
              <a:t># Result :  100</a:t>
            </a:r>
            <a:endParaRPr i="1">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ROUND(121.55,-1);  </a:t>
            </a:r>
            <a:r>
              <a:rPr i="1" lang="en-US">
                <a:latin typeface="Consolas"/>
                <a:ea typeface="Consolas"/>
                <a:cs typeface="Consolas"/>
                <a:sym typeface="Consolas"/>
              </a:rPr>
              <a:t># Result: 120</a:t>
            </a:r>
            <a:endParaRPr i="1">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ROUND(125.315, 1); </a:t>
            </a:r>
            <a:r>
              <a:rPr i="1" lang="en-US">
                <a:latin typeface="Consolas"/>
                <a:ea typeface="Consolas"/>
                <a:cs typeface="Consolas"/>
                <a:sym typeface="Consolas"/>
              </a:rPr>
              <a:t># Result: 125.3 //</a:t>
            </a:r>
            <a:r>
              <a:rPr i="1" lang="en-US">
                <a:highlight>
                  <a:srgbClr val="F1F1F1"/>
                </a:highlight>
                <a:latin typeface="Consolas"/>
                <a:ea typeface="Consolas"/>
                <a:cs typeface="Consolas"/>
                <a:sym typeface="Consolas"/>
              </a:rPr>
              <a:t>Round the number to 1 decimal places:</a:t>
            </a:r>
            <a:endParaRPr i="1">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ROUND(125.315, -2);</a:t>
            </a:r>
            <a:r>
              <a:rPr i="1" lang="en-US">
                <a:latin typeface="Consolas"/>
                <a:ea typeface="Consolas"/>
                <a:cs typeface="Consolas"/>
                <a:sym typeface="Consolas"/>
              </a:rPr>
              <a:t> #  Result: 100</a:t>
            </a:r>
            <a:endParaRPr i="1">
              <a:latin typeface="Consolas"/>
              <a:ea typeface="Consolas"/>
              <a:cs typeface="Consolas"/>
              <a:sym typeface="Consolas"/>
            </a:endParaRPr>
          </a:p>
          <a:p>
            <a:pPr indent="-317500" lvl="0" marL="457200" rtl="0" algn="l">
              <a:spcBef>
                <a:spcPts val="1000"/>
              </a:spcBef>
              <a:spcAft>
                <a:spcPts val="0"/>
              </a:spcAft>
              <a:buClr>
                <a:srgbClr val="EF7A24"/>
              </a:buClr>
              <a:buSzPts val="1400"/>
              <a:buFont typeface="Consolas"/>
              <a:buChar char="❑"/>
            </a:pPr>
            <a:r>
              <a:rPr lang="en-US">
                <a:latin typeface="Consolas"/>
                <a:ea typeface="Consolas"/>
                <a:cs typeface="Consolas"/>
                <a:sym typeface="Consolas"/>
              </a:rPr>
              <a:t>SELECT ROUND(priceEach, 0), priceEach FROM orderdetails;  </a:t>
            </a:r>
            <a:endParaRPr>
              <a:latin typeface="Consolas"/>
              <a:ea typeface="Consolas"/>
              <a:cs typeface="Consolas"/>
              <a:sym typeface="Consolas"/>
            </a:endParaRPr>
          </a:p>
        </p:txBody>
      </p:sp>
      <p:sp>
        <p:nvSpPr>
          <p:cNvPr id="446" name="Google Shape;446;p47"/>
          <p:cNvSpPr txBox="1"/>
          <p:nvPr/>
        </p:nvSpPr>
        <p:spPr>
          <a:xfrm>
            <a:off x="7903525" y="5945025"/>
            <a:ext cx="3720600" cy="6156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457200" rtl="0" algn="ctr">
              <a:spcBef>
                <a:spcPts val="0"/>
              </a:spcBef>
              <a:spcAft>
                <a:spcPts val="0"/>
              </a:spcAft>
              <a:buNone/>
            </a:pPr>
            <a:r>
              <a:rPr b="1" lang="en-US"/>
              <a:t>See also the </a:t>
            </a:r>
            <a:r>
              <a:rPr b="1" lang="en-US" u="sng">
                <a:solidFill>
                  <a:srgbClr val="1155CC"/>
                </a:solidFill>
                <a:hlinkClick r:id="rId3">
                  <a:extLst>
                    <a:ext uri="{A12FA001-AC4F-418D-AE19-62706E023703}">
                      <ahyp:hlinkClr val="tx"/>
                    </a:ext>
                  </a:extLst>
                </a:hlinkClick>
              </a:rPr>
              <a:t>FLOOR</a:t>
            </a:r>
            <a:r>
              <a:rPr b="1" lang="en-US">
                <a:solidFill>
                  <a:srgbClr val="1155CC"/>
                </a:solidFill>
              </a:rPr>
              <a:t>, </a:t>
            </a:r>
            <a:r>
              <a:rPr b="1" lang="en-US" u="sng">
                <a:solidFill>
                  <a:srgbClr val="1155CC"/>
                </a:solidFill>
                <a:hlinkClick r:id="rId4">
                  <a:extLst>
                    <a:ext uri="{A12FA001-AC4F-418D-AE19-62706E023703}">
                      <ahyp:hlinkClr val="tx"/>
                    </a:ext>
                  </a:extLst>
                </a:hlinkClick>
              </a:rPr>
              <a:t>CEIL</a:t>
            </a:r>
            <a:r>
              <a:rPr b="1" lang="en-US">
                <a:solidFill>
                  <a:srgbClr val="1155CC"/>
                </a:solidFill>
              </a:rPr>
              <a:t>, </a:t>
            </a:r>
            <a:r>
              <a:rPr b="1" lang="en-US" u="sng">
                <a:solidFill>
                  <a:srgbClr val="1155CC"/>
                </a:solidFill>
                <a:hlinkClick r:id="rId5">
                  <a:extLst>
                    <a:ext uri="{A12FA001-AC4F-418D-AE19-62706E023703}">
                      <ahyp:hlinkClr val="tx"/>
                    </a:ext>
                  </a:extLst>
                </a:hlinkClick>
              </a:rPr>
              <a:t>CEILING</a:t>
            </a:r>
            <a:r>
              <a:rPr b="1" lang="en-US">
                <a:solidFill>
                  <a:srgbClr val="1155CC"/>
                </a:solidFill>
              </a:rPr>
              <a:t>,</a:t>
            </a:r>
            <a:r>
              <a:rPr b="1" lang="en-US"/>
              <a:t> and </a:t>
            </a:r>
            <a:r>
              <a:rPr b="1" lang="en-US" u="sng">
                <a:solidFill>
                  <a:srgbClr val="1155CC"/>
                </a:solidFill>
                <a:hlinkClick r:id="rId6">
                  <a:extLst>
                    <a:ext uri="{A12FA001-AC4F-418D-AE19-62706E023703}">
                      <ahyp:hlinkClr val="tx"/>
                    </a:ext>
                  </a:extLst>
                </a:hlinkClick>
              </a:rPr>
              <a:t>TRUNCATE</a:t>
            </a:r>
            <a:r>
              <a:rPr b="1" lang="en-US"/>
              <a:t> functions.</a:t>
            </a:r>
            <a:endParaRPr b="1" sz="1500">
              <a:solidFill>
                <a:srgbClr val="22222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8"/>
          <p:cNvSpPr txBox="1"/>
          <p:nvPr>
            <p:ph type="title"/>
          </p:nvPr>
        </p:nvSpPr>
        <p:spPr>
          <a:xfrm>
            <a:off x="463800" y="847775"/>
            <a:ext cx="109620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Numeric/Math Functions → TRUNCATE() Function</a:t>
            </a:r>
            <a:endParaRPr sz="3000"/>
          </a:p>
        </p:txBody>
      </p:sp>
      <p:sp>
        <p:nvSpPr>
          <p:cNvPr id="452" name="Google Shape;452;p48"/>
          <p:cNvSpPr txBox="1"/>
          <p:nvPr>
            <p:ph idx="1" type="body"/>
          </p:nvPr>
        </p:nvSpPr>
        <p:spPr>
          <a:xfrm>
            <a:off x="851650" y="1653850"/>
            <a:ext cx="10876200" cy="3042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SzPts val="1600"/>
              <a:buChar char="❑"/>
            </a:pPr>
            <a:r>
              <a:rPr lang="en-US" sz="1600"/>
              <a:t>The </a:t>
            </a:r>
            <a:r>
              <a:rPr b="1" lang="en-US" sz="1600"/>
              <a:t>TRUNCATE()</a:t>
            </a:r>
            <a:r>
              <a:rPr lang="en-US" sz="1600"/>
              <a:t> Function truncates a number to a specified number of decimal places:</a:t>
            </a:r>
            <a:endParaRPr sz="1600"/>
          </a:p>
          <a:p>
            <a:pPr indent="-330200" lvl="0" marL="457200" rtl="0" algn="l">
              <a:spcBef>
                <a:spcPts val="1000"/>
              </a:spcBef>
              <a:spcAft>
                <a:spcPts val="0"/>
              </a:spcAft>
              <a:buSzPts val="1600"/>
              <a:buChar char="❑"/>
            </a:pPr>
            <a:r>
              <a:rPr b="1" lang="en-US" sz="1600">
                <a:solidFill>
                  <a:srgbClr val="000000"/>
                </a:solidFill>
              </a:rPr>
              <a:t>Syntax</a:t>
            </a:r>
            <a:r>
              <a:rPr b="1" lang="en-US" sz="1600">
                <a:solidFill>
                  <a:srgbClr val="EF7A24"/>
                </a:solidFill>
              </a:rPr>
              <a:t>:</a:t>
            </a:r>
            <a:r>
              <a:rPr lang="en-US" sz="1600">
                <a:solidFill>
                  <a:srgbClr val="EF7A24"/>
                </a:solidFill>
              </a:rPr>
              <a:t> </a:t>
            </a:r>
            <a:r>
              <a:rPr b="1" lang="en-US" sz="1600">
                <a:solidFill>
                  <a:srgbClr val="EF7A24"/>
                </a:solidFill>
              </a:rPr>
              <a:t>TRUNCATE(X,D) -</a:t>
            </a:r>
            <a:r>
              <a:rPr lang="en-US" sz="1600">
                <a:solidFill>
                  <a:srgbClr val="EF7A24"/>
                </a:solidFill>
              </a:rPr>
              <a:t> </a:t>
            </a:r>
            <a:r>
              <a:rPr lang="en-US" sz="1600">
                <a:solidFill>
                  <a:srgbClr val="000000"/>
                </a:solidFill>
              </a:rPr>
              <a:t>In this syntax:</a:t>
            </a:r>
            <a:endParaRPr sz="1600">
              <a:solidFill>
                <a:srgbClr val="000000"/>
              </a:solidFill>
            </a:endParaRPr>
          </a:p>
          <a:p>
            <a:pPr indent="-320040" lvl="1" marL="927100" rtl="0" algn="l">
              <a:spcBef>
                <a:spcPts val="1000"/>
              </a:spcBef>
              <a:spcAft>
                <a:spcPts val="0"/>
              </a:spcAft>
              <a:buClr>
                <a:srgbClr val="FF9900"/>
              </a:buClr>
              <a:buSzPts val="1240"/>
              <a:buFont typeface="Noto Sans Symbols"/>
              <a:buChar char="➢"/>
            </a:pPr>
            <a:r>
              <a:rPr b="1" i="1" lang="en-US">
                <a:solidFill>
                  <a:srgbClr val="EF7A24"/>
                </a:solidFill>
              </a:rPr>
              <a:t>X</a:t>
            </a:r>
            <a:r>
              <a:rPr i="1" lang="en-US">
                <a:solidFill>
                  <a:srgbClr val="000000"/>
                </a:solidFill>
              </a:rPr>
              <a:t> </a:t>
            </a:r>
            <a:r>
              <a:rPr lang="en-US">
                <a:solidFill>
                  <a:srgbClr val="000000"/>
                </a:solidFill>
              </a:rPr>
              <a:t>is a literal number or a numeric expression to be truncated.</a:t>
            </a:r>
            <a:endParaRPr>
              <a:solidFill>
                <a:srgbClr val="000000"/>
              </a:solidFill>
            </a:endParaRPr>
          </a:p>
          <a:p>
            <a:pPr indent="-320040" lvl="1" marL="927100" rtl="0" algn="l">
              <a:spcBef>
                <a:spcPts val="1000"/>
              </a:spcBef>
              <a:spcAft>
                <a:spcPts val="0"/>
              </a:spcAft>
              <a:buClr>
                <a:srgbClr val="FF9900"/>
              </a:buClr>
              <a:buSzPts val="1240"/>
              <a:buFont typeface="Noto Sans Symbols"/>
              <a:buChar char="➢"/>
            </a:pPr>
            <a:r>
              <a:rPr b="1" i="1" lang="en-US">
                <a:solidFill>
                  <a:srgbClr val="EF7A24"/>
                </a:solidFill>
              </a:rPr>
              <a:t>D</a:t>
            </a:r>
            <a:r>
              <a:rPr lang="en-US">
                <a:solidFill>
                  <a:srgbClr val="000000"/>
                </a:solidFill>
              </a:rPr>
              <a:t> is the number of decimal places to truncate to. If</a:t>
            </a:r>
            <a:r>
              <a:rPr b="1" i="1" lang="en-US">
                <a:solidFill>
                  <a:srgbClr val="EF7A24"/>
                </a:solidFill>
              </a:rPr>
              <a:t> D</a:t>
            </a:r>
            <a:r>
              <a:rPr lang="en-US">
                <a:solidFill>
                  <a:srgbClr val="000000"/>
                </a:solidFill>
              </a:rPr>
              <a:t> is negative, then the </a:t>
            </a:r>
            <a:r>
              <a:rPr b="1" lang="en-US">
                <a:solidFill>
                  <a:srgbClr val="000000"/>
                </a:solidFill>
              </a:rPr>
              <a:t>TRUNCATE()</a:t>
            </a:r>
            <a:r>
              <a:rPr lang="en-US">
                <a:solidFill>
                  <a:srgbClr val="000000"/>
                </a:solidFill>
              </a:rPr>
              <a:t> function causes </a:t>
            </a:r>
            <a:r>
              <a:rPr b="1" i="1" lang="en-US">
                <a:solidFill>
                  <a:srgbClr val="EF7A24"/>
                </a:solidFill>
              </a:rPr>
              <a:t>D</a:t>
            </a:r>
            <a:r>
              <a:rPr lang="en-US">
                <a:solidFill>
                  <a:srgbClr val="000000"/>
                </a:solidFill>
              </a:rPr>
              <a:t> digits left of decimal point of </a:t>
            </a:r>
            <a:r>
              <a:rPr b="1" i="1" lang="en-US">
                <a:solidFill>
                  <a:srgbClr val="EF7A24"/>
                </a:solidFill>
              </a:rPr>
              <a:t>X</a:t>
            </a:r>
            <a:r>
              <a:rPr lang="en-US">
                <a:solidFill>
                  <a:srgbClr val="000000"/>
                </a:solidFill>
              </a:rPr>
              <a:t> to become 0. In case </a:t>
            </a:r>
            <a:r>
              <a:rPr b="1" i="1" lang="en-US">
                <a:solidFill>
                  <a:srgbClr val="EF7A24"/>
                </a:solidFill>
              </a:rPr>
              <a:t>D</a:t>
            </a:r>
            <a:r>
              <a:rPr lang="en-US">
                <a:solidFill>
                  <a:srgbClr val="000000"/>
                </a:solidFill>
              </a:rPr>
              <a:t> is 0, then the return value has no decimal point.</a:t>
            </a:r>
            <a:endParaRPr>
              <a:solidFill>
                <a:srgbClr val="000000"/>
              </a:solidFill>
            </a:endParaRPr>
          </a:p>
          <a:p>
            <a:pPr indent="-320040" lvl="1" marL="927100" rtl="0" algn="l">
              <a:spcBef>
                <a:spcPts val="1000"/>
              </a:spcBef>
              <a:spcAft>
                <a:spcPts val="0"/>
              </a:spcAft>
              <a:buClr>
                <a:srgbClr val="FF9900"/>
              </a:buClr>
              <a:buSzPts val="1240"/>
              <a:buFont typeface="Noto Sans Symbols"/>
              <a:buChar char="➢"/>
            </a:pPr>
            <a:r>
              <a:rPr b="1" lang="en-US" u="sng">
                <a:solidFill>
                  <a:srgbClr val="000000"/>
                </a:solidFill>
              </a:rPr>
              <a:t>Notice</a:t>
            </a:r>
            <a:r>
              <a:rPr b="1" lang="en-US">
                <a:solidFill>
                  <a:srgbClr val="000000"/>
                </a:solidFill>
              </a:rPr>
              <a:t> </a:t>
            </a:r>
            <a:r>
              <a:rPr lang="en-US">
                <a:solidFill>
                  <a:srgbClr val="000000"/>
                </a:solidFill>
              </a:rPr>
              <a:t>that the </a:t>
            </a:r>
            <a:r>
              <a:rPr b="1" i="1" lang="en-US">
                <a:solidFill>
                  <a:srgbClr val="000000"/>
                </a:solidFill>
              </a:rPr>
              <a:t>TRUNCATE()</a:t>
            </a:r>
            <a:r>
              <a:rPr lang="en-US">
                <a:solidFill>
                  <a:srgbClr val="000000"/>
                </a:solidFill>
              </a:rPr>
              <a:t> function is similar to the</a:t>
            </a:r>
            <a:r>
              <a:rPr b="1" i="1" lang="en-US">
                <a:solidFill>
                  <a:srgbClr val="000000"/>
                </a:solidFill>
              </a:rPr>
              <a:t> ROUND()</a:t>
            </a:r>
            <a:r>
              <a:rPr b="1" lang="en-US">
                <a:solidFill>
                  <a:srgbClr val="000000"/>
                </a:solidFill>
              </a:rPr>
              <a:t> </a:t>
            </a:r>
            <a:r>
              <a:rPr lang="en-US">
                <a:solidFill>
                  <a:srgbClr val="000000"/>
                </a:solidFill>
              </a:rPr>
              <a:t>function in terms of reducing the number of decimal places. However, the </a:t>
            </a:r>
            <a:r>
              <a:rPr b="1" i="1" lang="en-US">
                <a:solidFill>
                  <a:srgbClr val="000000"/>
                </a:solidFill>
              </a:rPr>
              <a:t>TRUNCATE()</a:t>
            </a:r>
            <a:r>
              <a:rPr lang="en-US">
                <a:solidFill>
                  <a:srgbClr val="000000"/>
                </a:solidFill>
              </a:rPr>
              <a:t> function does not perform any rounding as the </a:t>
            </a:r>
            <a:r>
              <a:rPr b="1" i="1" lang="en-US">
                <a:solidFill>
                  <a:srgbClr val="000000"/>
                </a:solidFill>
              </a:rPr>
              <a:t> ROUND()</a:t>
            </a:r>
            <a:r>
              <a:rPr lang="en-US">
                <a:solidFill>
                  <a:srgbClr val="000000"/>
                </a:solidFill>
              </a:rPr>
              <a:t> function does.</a:t>
            </a:r>
            <a:endParaRPr>
              <a:solidFill>
                <a:srgbClr val="000000"/>
              </a:solidFill>
            </a:endParaRPr>
          </a:p>
          <a:p>
            <a:pPr indent="0" lvl="0" marL="0" marR="0" rtl="0" algn="l">
              <a:lnSpc>
                <a:spcPct val="100000"/>
              </a:lnSpc>
              <a:spcBef>
                <a:spcPts val="1000"/>
              </a:spcBef>
              <a:spcAft>
                <a:spcPts val="0"/>
              </a:spcAft>
              <a:buNone/>
            </a:pPr>
            <a:r>
              <a:t/>
            </a:r>
            <a:endParaRPr b="1" sz="1500"/>
          </a:p>
          <a:p>
            <a:pPr indent="0" lvl="0" marL="0" rtl="0" algn="l">
              <a:lnSpc>
                <a:spcPct val="100000"/>
              </a:lnSpc>
              <a:spcBef>
                <a:spcPts val="200"/>
              </a:spcBef>
              <a:spcAft>
                <a:spcPts val="0"/>
              </a:spcAft>
              <a:buSzPts val="2000"/>
              <a:buNone/>
            </a:pPr>
            <a:r>
              <a:rPr b="1" lang="en-US" sz="1600">
                <a:solidFill>
                  <a:schemeClr val="dk2"/>
                </a:solidFill>
              </a:rPr>
              <a:t>Examples:</a:t>
            </a:r>
            <a:endParaRPr b="1" sz="1300">
              <a:latin typeface="Courier New"/>
              <a:ea typeface="Courier New"/>
              <a:cs typeface="Courier New"/>
              <a:sym typeface="Courier New"/>
            </a:endParaRPr>
          </a:p>
        </p:txBody>
      </p:sp>
      <p:sp>
        <p:nvSpPr>
          <p:cNvPr id="453" name="Google Shape;453;p48"/>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54" name="Google Shape;454;p48"/>
          <p:cNvSpPr txBox="1"/>
          <p:nvPr/>
        </p:nvSpPr>
        <p:spPr>
          <a:xfrm>
            <a:off x="2296775" y="4548625"/>
            <a:ext cx="8651100" cy="18624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0); </a:t>
            </a:r>
            <a:r>
              <a:rPr b="1" lang="en-US">
                <a:solidFill>
                  <a:srgbClr val="666666"/>
                </a:solidFill>
                <a:latin typeface="Courier New"/>
                <a:ea typeface="Courier New"/>
                <a:cs typeface="Courier New"/>
                <a:sym typeface="Courier New"/>
              </a:rPr>
              <a:t> #  Result: 125</a:t>
            </a:r>
            <a:endParaRPr b="1">
              <a:solidFill>
                <a:srgbClr val="666666"/>
              </a:solidFill>
              <a:latin typeface="Courier New"/>
              <a:ea typeface="Courier New"/>
              <a:cs typeface="Courier New"/>
              <a:sym typeface="Courier New"/>
            </a:endParaRPr>
          </a:p>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1); </a:t>
            </a:r>
            <a:r>
              <a:rPr b="1" lang="en-US">
                <a:solidFill>
                  <a:srgbClr val="666666"/>
                </a:solidFill>
                <a:latin typeface="Courier New"/>
                <a:ea typeface="Courier New"/>
                <a:cs typeface="Courier New"/>
                <a:sym typeface="Courier New"/>
              </a:rPr>
              <a:t> #  Result: 125.3</a:t>
            </a:r>
            <a:endParaRPr b="1">
              <a:solidFill>
                <a:srgbClr val="666666"/>
              </a:solidFill>
              <a:latin typeface="Courier New"/>
              <a:ea typeface="Courier New"/>
              <a:cs typeface="Courier New"/>
              <a:sym typeface="Courier New"/>
            </a:endParaRPr>
          </a:p>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2); </a:t>
            </a:r>
            <a:r>
              <a:rPr b="1" lang="en-US">
                <a:solidFill>
                  <a:srgbClr val="666666"/>
                </a:solidFill>
                <a:latin typeface="Courier New"/>
                <a:ea typeface="Courier New"/>
                <a:cs typeface="Courier New"/>
                <a:sym typeface="Courier New"/>
              </a:rPr>
              <a:t> #  Result: 125.31</a:t>
            </a:r>
            <a:endParaRPr b="1">
              <a:solidFill>
                <a:srgbClr val="666666"/>
              </a:solidFill>
              <a:latin typeface="Courier New"/>
              <a:ea typeface="Courier New"/>
              <a:cs typeface="Courier New"/>
              <a:sym typeface="Courier New"/>
            </a:endParaRPr>
          </a:p>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-1);</a:t>
            </a:r>
            <a:r>
              <a:rPr b="1" lang="en-US">
                <a:solidFill>
                  <a:srgbClr val="666666"/>
                </a:solidFill>
                <a:latin typeface="Courier New"/>
                <a:ea typeface="Courier New"/>
                <a:cs typeface="Courier New"/>
                <a:sym typeface="Courier New"/>
              </a:rPr>
              <a:t> #  Result: 120</a:t>
            </a:r>
            <a:endParaRPr b="1">
              <a:solidFill>
                <a:srgbClr val="666666"/>
              </a:solidFill>
              <a:latin typeface="Courier New"/>
              <a:ea typeface="Courier New"/>
              <a:cs typeface="Courier New"/>
              <a:sym typeface="Courier New"/>
            </a:endParaRPr>
          </a:p>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-2);</a:t>
            </a:r>
            <a:r>
              <a:rPr b="1" lang="en-US">
                <a:solidFill>
                  <a:srgbClr val="666666"/>
                </a:solidFill>
                <a:latin typeface="Courier New"/>
                <a:ea typeface="Courier New"/>
                <a:cs typeface="Courier New"/>
                <a:sym typeface="Courier New"/>
              </a:rPr>
              <a:t> #  Result: 100</a:t>
            </a:r>
            <a:endParaRPr b="1">
              <a:solidFill>
                <a:srgbClr val="666666"/>
              </a:solidFill>
              <a:latin typeface="Courier New"/>
              <a:ea typeface="Courier New"/>
              <a:cs typeface="Courier New"/>
              <a:sym typeface="Courier New"/>
            </a:endParaRPr>
          </a:p>
          <a:p>
            <a:pPr indent="-317500" lvl="0" marL="457200" rtl="0" algn="l">
              <a:spcBef>
                <a:spcPts val="600"/>
              </a:spcBef>
              <a:spcAft>
                <a:spcPts val="0"/>
              </a:spcAft>
              <a:buClr>
                <a:srgbClr val="EF7A24"/>
              </a:buClr>
              <a:buSzPts val="1400"/>
              <a:buFont typeface="Courier New"/>
              <a:buChar char="❑"/>
            </a:pPr>
            <a:r>
              <a:rPr b="1" lang="en-US">
                <a:latin typeface="Courier New"/>
                <a:ea typeface="Courier New"/>
                <a:cs typeface="Courier New"/>
                <a:sym typeface="Courier New"/>
              </a:rPr>
              <a:t>SELECT TRUNCATE(-125.315, 0);</a:t>
            </a:r>
            <a:r>
              <a:rPr b="1" lang="en-US">
                <a:solidFill>
                  <a:srgbClr val="666666"/>
                </a:solidFill>
                <a:latin typeface="Courier New"/>
                <a:ea typeface="Courier New"/>
                <a:cs typeface="Courier New"/>
                <a:sym typeface="Courier New"/>
              </a:rPr>
              <a:t> #  Result: -125</a:t>
            </a:r>
            <a:endParaRPr b="1">
              <a:solidFill>
                <a:schemeClr val="dk1"/>
              </a:solidFill>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txBox="1"/>
          <p:nvPr>
            <p:ph idx="4294967295" type="title"/>
          </p:nvPr>
        </p:nvSpPr>
        <p:spPr>
          <a:xfrm>
            <a:off x="276300" y="2688875"/>
            <a:ext cx="5111400" cy="2283900"/>
          </a:xfrm>
          <a:prstGeom prst="rect">
            <a:avLst/>
          </a:prstGeom>
        </p:spPr>
        <p:txBody>
          <a:bodyPr anchorCtr="0" anchor="ctr" bIns="121900" lIns="121900" spcFirstLastPara="1" rIns="121900" wrap="square" tIns="121900">
            <a:noAutofit/>
          </a:bodyPr>
          <a:lstStyle/>
          <a:p>
            <a:pPr indent="-361950" lvl="0" marL="457200" rtl="0" algn="ctr">
              <a:spcBef>
                <a:spcPts val="0"/>
              </a:spcBef>
              <a:spcAft>
                <a:spcPts val="0"/>
              </a:spcAft>
              <a:buClr>
                <a:schemeClr val="lt1"/>
              </a:buClr>
              <a:buSzPts val="4800"/>
              <a:buChar char=""/>
            </a:pPr>
            <a:r>
              <a:rPr lang="en-US" sz="4800">
                <a:solidFill>
                  <a:schemeClr val="lt1"/>
                </a:solidFill>
              </a:rPr>
              <a:t>Section 1</a:t>
            </a:r>
            <a:endParaRPr sz="4800">
              <a:solidFill>
                <a:schemeClr val="lt1"/>
              </a:solidFill>
            </a:endParaRPr>
          </a:p>
          <a:p>
            <a:pPr indent="-120650" lvl="0" marL="457200" rtl="0" algn="ctr">
              <a:spcBef>
                <a:spcPts val="0"/>
              </a:spcBef>
              <a:spcAft>
                <a:spcPts val="0"/>
              </a:spcAft>
              <a:buClr>
                <a:schemeClr val="lt1"/>
              </a:buClr>
              <a:buSzPts val="1000"/>
              <a:buChar char=""/>
            </a:pPr>
            <a:r>
              <a:rPr lang="en-US" sz="1000">
                <a:solidFill>
                  <a:schemeClr val="lt1"/>
                </a:solidFill>
              </a:rPr>
              <a:t>______________________________________</a:t>
            </a:r>
            <a:endParaRPr sz="1000">
              <a:solidFill>
                <a:schemeClr val="lt1"/>
              </a:solidFill>
            </a:endParaRPr>
          </a:p>
          <a:p>
            <a:pPr indent="-336550" lvl="0" marL="457200" rtl="0" algn="ctr">
              <a:spcBef>
                <a:spcPts val="0"/>
              </a:spcBef>
              <a:spcAft>
                <a:spcPts val="0"/>
              </a:spcAft>
              <a:buClr>
                <a:schemeClr val="lt1"/>
              </a:buClr>
              <a:buSzPts val="4400"/>
              <a:buChar char=""/>
            </a:pPr>
            <a:r>
              <a:rPr lang="en-US" sz="4400">
                <a:solidFill>
                  <a:schemeClr val="lt1"/>
                </a:solidFill>
              </a:rPr>
              <a:t>SQL  Aggregate Function</a:t>
            </a:r>
            <a:endParaRPr sz="4400">
              <a:solidFill>
                <a:schemeClr val="lt1"/>
              </a:solidFill>
            </a:endParaRPr>
          </a:p>
          <a:p>
            <a:pPr indent="0" lvl="0" marL="0" rtl="0" algn="ctr">
              <a:spcBef>
                <a:spcPts val="0"/>
              </a:spcBef>
              <a:spcAft>
                <a:spcPts val="0"/>
              </a:spcAft>
              <a:buNone/>
            </a:pPr>
            <a:r>
              <a:t/>
            </a:r>
            <a:endParaRPr sz="4800">
              <a:solidFill>
                <a:schemeClr val="lt1"/>
              </a:solidFill>
            </a:endParaRPr>
          </a:p>
          <a:p>
            <a:pPr indent="0" lvl="0" marL="0" rtl="0" algn="ctr">
              <a:spcBef>
                <a:spcPts val="0"/>
              </a:spcBef>
              <a:spcAft>
                <a:spcPts val="0"/>
              </a:spcAft>
              <a:buNone/>
            </a:pPr>
            <a:r>
              <a:t/>
            </a:r>
            <a:endParaRPr sz="4800">
              <a:solidFill>
                <a:schemeClr val="lt1"/>
              </a:solidFill>
            </a:endParaRPr>
          </a:p>
        </p:txBody>
      </p:sp>
      <p:sp>
        <p:nvSpPr>
          <p:cNvPr id="293" name="Google Shape;293;p31"/>
          <p:cNvSpPr txBox="1"/>
          <p:nvPr>
            <p:ph idx="1" type="body"/>
          </p:nvPr>
        </p:nvSpPr>
        <p:spPr>
          <a:xfrm>
            <a:off x="5886783" y="1253975"/>
            <a:ext cx="5470800" cy="4872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b="1" lang="en-US" sz="2300">
                <a:solidFill>
                  <a:srgbClr val="134F5C"/>
                </a:solidFill>
              </a:rPr>
              <a:t>Learning Objective: </a:t>
            </a:r>
            <a:endParaRPr b="1" sz="2400">
              <a:solidFill>
                <a:srgbClr val="134F5C"/>
              </a:solidFill>
            </a:endParaRPr>
          </a:p>
          <a:p>
            <a:pPr indent="0" lvl="0" marL="0" rtl="0" algn="l">
              <a:spcBef>
                <a:spcPts val="1600"/>
              </a:spcBef>
              <a:spcAft>
                <a:spcPts val="0"/>
              </a:spcAft>
              <a:buNone/>
            </a:pPr>
            <a:r>
              <a:rPr lang="en-US"/>
              <a:t>By the end of this lesson, learners will be able to:  </a:t>
            </a:r>
            <a:endParaRPr/>
          </a:p>
          <a:p>
            <a:pPr indent="-361950" lvl="0" marL="457200" rtl="0" algn="l">
              <a:spcBef>
                <a:spcPts val="1600"/>
              </a:spcBef>
              <a:spcAft>
                <a:spcPts val="0"/>
              </a:spcAft>
              <a:buSzPts val="2100"/>
              <a:buChar char="●"/>
            </a:pPr>
            <a:r>
              <a:rPr lang="en-US"/>
              <a:t>Describe aggregate functions.</a:t>
            </a:r>
            <a:endParaRPr/>
          </a:p>
          <a:p>
            <a:pPr indent="-361950" lvl="0" marL="457200" rtl="0" algn="l">
              <a:spcBef>
                <a:spcPts val="0"/>
              </a:spcBef>
              <a:spcAft>
                <a:spcPts val="0"/>
              </a:spcAft>
              <a:buSzPts val="2100"/>
              <a:buChar char="●"/>
            </a:pPr>
            <a:r>
              <a:rPr lang="en-US"/>
              <a:t>Demonstrate aggregate functions.</a:t>
            </a:r>
            <a:endParaRPr sz="1400">
              <a:solidFill>
                <a:schemeClr val="dk1"/>
              </a:solidFill>
            </a:endParaRPr>
          </a:p>
        </p:txBody>
      </p:sp>
      <p:sp>
        <p:nvSpPr>
          <p:cNvPr id="294" name="Google Shape;294;p31"/>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1700">
                <a:solidFill>
                  <a:schemeClr val="dk2"/>
                </a:solidFill>
                <a:latin typeface="Arial"/>
                <a:ea typeface="Arial"/>
                <a:cs typeface="Arial"/>
                <a:sym typeface="Arial"/>
              </a:rPr>
              <a:t>‹#›</a:t>
            </a:fld>
            <a:endParaRPr sz="1700">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9"/>
          <p:cNvSpPr txBox="1"/>
          <p:nvPr>
            <p:ph type="title"/>
          </p:nvPr>
        </p:nvSpPr>
        <p:spPr>
          <a:xfrm>
            <a:off x="517467" y="86288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Numeric/Math Functions</a:t>
            </a:r>
            <a:endParaRPr/>
          </a:p>
        </p:txBody>
      </p:sp>
      <p:sp>
        <p:nvSpPr>
          <p:cNvPr id="461" name="Google Shape;461;p49"/>
          <p:cNvSpPr txBox="1"/>
          <p:nvPr>
            <p:ph idx="1" type="body"/>
          </p:nvPr>
        </p:nvSpPr>
        <p:spPr>
          <a:xfrm>
            <a:off x="796125" y="1570000"/>
            <a:ext cx="10689900" cy="2811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2200">
                <a:highlight>
                  <a:srgbClr val="FFFFFF"/>
                </a:highlight>
              </a:rPr>
              <a:t>Let's demonstrate the most commonly used SQL</a:t>
            </a:r>
            <a:r>
              <a:rPr lang="en-US" sz="2200" u="sng">
                <a:solidFill>
                  <a:schemeClr val="hlink"/>
                </a:solidFill>
                <a:highlight>
                  <a:srgbClr val="FFFFFF"/>
                </a:highlight>
                <a:hlinkClick r:id="rId3"/>
              </a:rPr>
              <a:t> </a:t>
            </a:r>
            <a:r>
              <a:rPr b="1" lang="en-US" sz="2200" u="sng">
                <a:solidFill>
                  <a:srgbClr val="FF9900"/>
                </a:solidFill>
                <a:hlinkClick r:id="rId4">
                  <a:extLst>
                    <a:ext uri="{A12FA001-AC4F-418D-AE19-62706E023703}">
                      <ahyp:hlinkClr val="tx"/>
                    </a:ext>
                  </a:extLst>
                </a:hlinkClick>
              </a:rPr>
              <a:t>Date and Time Functions.</a:t>
            </a:r>
            <a:r>
              <a:rPr lang="en-US" sz="2200">
                <a:highlight>
                  <a:srgbClr val="FFFFFF"/>
                </a:highlight>
              </a:rPr>
              <a:t> </a:t>
            </a:r>
            <a:r>
              <a:rPr lang="en-US" sz="2200">
                <a:highlight>
                  <a:srgbClr val="FFFFFF"/>
                </a:highlight>
              </a:rPr>
              <a:t>The SQL date and time functions are responsible for extracting the data section from the specified date or expression “DateTime.” </a:t>
            </a:r>
            <a:endParaRPr sz="2400">
              <a:highlight>
                <a:srgbClr val="FFFFFF"/>
              </a:highlight>
            </a:endParaRPr>
          </a:p>
        </p:txBody>
      </p:sp>
      <p:sp>
        <p:nvSpPr>
          <p:cNvPr id="462" name="Google Shape;462;p4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0"/>
          <p:cNvSpPr txBox="1"/>
          <p:nvPr>
            <p:ph type="title"/>
          </p:nvPr>
        </p:nvSpPr>
        <p:spPr>
          <a:xfrm>
            <a:off x="517467" y="9031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300"/>
              <a:t>F</a:t>
            </a:r>
            <a:r>
              <a:rPr lang="en-US" sz="3300"/>
              <a:t>ormats for Date and Time</a:t>
            </a:r>
            <a:endParaRPr sz="3300"/>
          </a:p>
        </p:txBody>
      </p:sp>
      <p:sp>
        <p:nvSpPr>
          <p:cNvPr id="469" name="Google Shape;469;p50"/>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sz="2100"/>
              <a:t>Let’s view some of the Data Types formats used in SQL for DATE and TIME functions and for storing the values:</a:t>
            </a:r>
            <a:endParaRPr sz="2100"/>
          </a:p>
          <a:p>
            <a:pPr indent="0" lvl="0" marL="0" rtl="0" algn="l">
              <a:spcBef>
                <a:spcPts val="1000"/>
              </a:spcBef>
              <a:spcAft>
                <a:spcPts val="0"/>
              </a:spcAft>
              <a:buClr>
                <a:schemeClr val="dk1"/>
              </a:buClr>
              <a:buSzPts val="1100"/>
              <a:buFont typeface="Arial"/>
              <a:buNone/>
            </a:pPr>
            <a:r>
              <a:t/>
            </a:r>
            <a:endParaRPr sz="2100"/>
          </a:p>
          <a:p>
            <a:pPr indent="-342900" lvl="0" marL="457200" rtl="0" algn="l">
              <a:spcBef>
                <a:spcPts val="1000"/>
              </a:spcBef>
              <a:spcAft>
                <a:spcPts val="0"/>
              </a:spcAft>
              <a:buSzPts val="1800"/>
              <a:buChar char="●"/>
            </a:pPr>
            <a:r>
              <a:rPr lang="en-US" sz="2100"/>
              <a:t>DATE: YYYY-MM-DD</a:t>
            </a:r>
            <a:endParaRPr sz="2100"/>
          </a:p>
          <a:p>
            <a:pPr indent="-342900" lvl="0" marL="457200" rtl="0" algn="l">
              <a:spcBef>
                <a:spcPts val="1000"/>
              </a:spcBef>
              <a:spcAft>
                <a:spcPts val="0"/>
              </a:spcAft>
              <a:buSzPts val="1800"/>
              <a:buChar char="●"/>
            </a:pPr>
            <a:r>
              <a:rPr lang="en-US" sz="2100"/>
              <a:t>DATETIME: YYYY-MM-DD HH:MM:SS</a:t>
            </a:r>
            <a:endParaRPr sz="2100"/>
          </a:p>
          <a:p>
            <a:pPr indent="-342900" lvl="0" marL="457200" rtl="0" algn="l">
              <a:spcBef>
                <a:spcPts val="1000"/>
              </a:spcBef>
              <a:spcAft>
                <a:spcPts val="0"/>
              </a:spcAft>
              <a:buSzPts val="1800"/>
              <a:buChar char="●"/>
            </a:pPr>
            <a:r>
              <a:rPr lang="en-US" sz="2100"/>
              <a:t>TIMESTAMP: YYYY-MM-DD HH:MM:SS</a:t>
            </a:r>
            <a:endParaRPr sz="2100"/>
          </a:p>
          <a:p>
            <a:pPr indent="-342900" lvl="0" marL="457200" rtl="0" algn="l">
              <a:spcBef>
                <a:spcPts val="1000"/>
              </a:spcBef>
              <a:spcAft>
                <a:spcPts val="0"/>
              </a:spcAft>
              <a:buSzPts val="1800"/>
              <a:buChar char="●"/>
            </a:pPr>
            <a:r>
              <a:rPr lang="en-US" sz="2100"/>
              <a:t>YEAR: YYYY or YY</a:t>
            </a:r>
            <a:endParaRPr sz="1650">
              <a:solidFill>
                <a:srgbClr val="4D5968"/>
              </a:solidFill>
              <a:highlight>
                <a:srgbClr val="FFFFFF"/>
              </a:highlight>
              <a:latin typeface="Roboto"/>
              <a:ea typeface="Roboto"/>
              <a:cs typeface="Roboto"/>
              <a:sym typeface="Roboto"/>
            </a:endParaRPr>
          </a:p>
          <a:p>
            <a:pPr indent="0" lvl="0" marL="0" rtl="0" algn="l">
              <a:spcBef>
                <a:spcPts val="1000"/>
              </a:spcBef>
              <a:spcAft>
                <a:spcPts val="0"/>
              </a:spcAft>
              <a:buNone/>
            </a:pPr>
            <a:r>
              <a:t/>
            </a:r>
            <a:endParaRPr sz="2100"/>
          </a:p>
        </p:txBody>
      </p:sp>
      <p:sp>
        <p:nvSpPr>
          <p:cNvPr id="470" name="Google Shape;470;p50"/>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1"/>
          <p:cNvSpPr txBox="1"/>
          <p:nvPr>
            <p:ph type="title"/>
          </p:nvPr>
        </p:nvSpPr>
        <p:spPr>
          <a:xfrm>
            <a:off x="517467" y="8477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a:t>Date Functions → CURRENT_DATE() Function</a:t>
            </a:r>
            <a:endParaRPr/>
          </a:p>
        </p:txBody>
      </p:sp>
      <p:sp>
        <p:nvSpPr>
          <p:cNvPr id="477" name="Google Shape;477;p51"/>
          <p:cNvSpPr txBox="1"/>
          <p:nvPr>
            <p:ph idx="1" type="body"/>
          </p:nvPr>
        </p:nvSpPr>
        <p:spPr>
          <a:xfrm>
            <a:off x="568025" y="1603475"/>
            <a:ext cx="11169300" cy="17751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800"/>
              </a:spcBef>
              <a:spcAft>
                <a:spcPts val="0"/>
              </a:spcAft>
              <a:buSzPts val="1700"/>
              <a:buChar char="❑"/>
            </a:pPr>
            <a:r>
              <a:rPr lang="en-US" sz="1700"/>
              <a:t>The </a:t>
            </a:r>
            <a:r>
              <a:rPr b="1" lang="en-US" sz="1700"/>
              <a:t>CURRENT_DATE()</a:t>
            </a:r>
            <a:r>
              <a:rPr lang="en-US" sz="1700"/>
              <a:t> function returns the current date, as a</a:t>
            </a:r>
            <a:r>
              <a:rPr b="1" lang="en-US" sz="1700">
                <a:solidFill>
                  <a:srgbClr val="09507C"/>
                </a:solidFill>
              </a:rPr>
              <a:t> 'YYYY-MM-DD'</a:t>
            </a:r>
            <a:r>
              <a:rPr lang="en-US" sz="1700"/>
              <a:t> format. If used in a string context.</a:t>
            </a:r>
            <a:endParaRPr sz="1700"/>
          </a:p>
          <a:p>
            <a:pPr indent="-336550" lvl="0" marL="457200" marR="0" rtl="0" algn="l">
              <a:lnSpc>
                <a:spcPct val="100000"/>
              </a:lnSpc>
              <a:spcBef>
                <a:spcPts val="800"/>
              </a:spcBef>
              <a:spcAft>
                <a:spcPts val="0"/>
              </a:spcAft>
              <a:buSzPts val="1700"/>
              <a:buChar char="❑"/>
            </a:pPr>
            <a:r>
              <a:rPr lang="en-US" sz="1700"/>
              <a:t>Syntax for the</a:t>
            </a:r>
            <a:r>
              <a:rPr b="1" lang="en-US" sz="1700"/>
              <a:t> </a:t>
            </a:r>
            <a:r>
              <a:rPr lang="en-US" sz="1700"/>
              <a:t>CURRENT_DATE </a:t>
            </a:r>
            <a:r>
              <a:rPr lang="en-US" sz="1700"/>
              <a:t>function in SQL is:</a:t>
            </a:r>
            <a:endParaRPr sz="1700"/>
          </a:p>
          <a:p>
            <a:pPr indent="-336550" lvl="0" marL="457200" rtl="0" algn="l">
              <a:spcBef>
                <a:spcPts val="800"/>
              </a:spcBef>
              <a:spcAft>
                <a:spcPts val="0"/>
              </a:spcAft>
              <a:buClr>
                <a:srgbClr val="FF9900"/>
              </a:buClr>
              <a:buSzPts val="1700"/>
              <a:buFont typeface="Arial"/>
              <a:buChar char="❑"/>
            </a:pPr>
            <a:r>
              <a:rPr b="1" lang="en-US" sz="1700">
                <a:solidFill>
                  <a:srgbClr val="EF7A24"/>
                </a:solidFill>
                <a:latin typeface="Century Gothic"/>
                <a:ea typeface="Century Gothic"/>
                <a:cs typeface="Century Gothic"/>
                <a:sym typeface="Century Gothic"/>
              </a:rPr>
              <a:t>CURRENT_DATE()  </a:t>
            </a:r>
            <a:r>
              <a:rPr b="1" lang="en-US" sz="1700">
                <a:solidFill>
                  <a:srgbClr val="000000"/>
                </a:solidFill>
                <a:latin typeface="Century Gothic"/>
                <a:ea typeface="Century Gothic"/>
                <a:cs typeface="Century Gothic"/>
                <a:sym typeface="Century Gothic"/>
              </a:rPr>
              <a:t>or </a:t>
            </a:r>
            <a:r>
              <a:rPr b="1" lang="en-US" sz="1700">
                <a:solidFill>
                  <a:srgbClr val="EF7A24"/>
                </a:solidFill>
                <a:latin typeface="Century Gothic"/>
                <a:ea typeface="Century Gothic"/>
                <a:cs typeface="Century Gothic"/>
                <a:sym typeface="Century Gothic"/>
              </a:rPr>
              <a:t>CURDATE()</a:t>
            </a:r>
            <a:endParaRPr b="1" sz="1700">
              <a:solidFill>
                <a:schemeClr val="accent3"/>
              </a:solidFill>
            </a:endParaRPr>
          </a:p>
          <a:p>
            <a:pPr indent="0" lvl="0" marL="457200" rtl="0" algn="l">
              <a:lnSpc>
                <a:spcPct val="100000"/>
              </a:lnSpc>
              <a:spcBef>
                <a:spcPts val="800"/>
              </a:spcBef>
              <a:spcAft>
                <a:spcPts val="800"/>
              </a:spcAft>
              <a:buSzPts val="2000"/>
              <a:buNone/>
            </a:pPr>
            <a:r>
              <a:rPr b="1" lang="en-US" sz="1600">
                <a:solidFill>
                  <a:schemeClr val="dk2"/>
                </a:solidFill>
              </a:rPr>
              <a:t>Example: </a:t>
            </a:r>
            <a:endParaRPr sz="1500"/>
          </a:p>
        </p:txBody>
      </p:sp>
      <p:sp>
        <p:nvSpPr>
          <p:cNvPr id="478" name="Google Shape;478;p51"/>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79" name="Google Shape;479;p51"/>
          <p:cNvSpPr txBox="1"/>
          <p:nvPr/>
        </p:nvSpPr>
        <p:spPr>
          <a:xfrm>
            <a:off x="762025" y="3378575"/>
            <a:ext cx="11021100" cy="19497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215900" lvl="0" marL="342900" rtl="0" algn="l">
              <a:spcBef>
                <a:spcPts val="1000"/>
              </a:spcBef>
              <a:spcAft>
                <a:spcPts val="0"/>
              </a:spcAft>
              <a:buClr>
                <a:srgbClr val="EF7A24"/>
              </a:buClr>
              <a:buSzPts val="1600"/>
              <a:buFont typeface="Noto Sans Symbols"/>
              <a:buAutoNum type="arabicPeriod"/>
            </a:pPr>
            <a:r>
              <a:rPr lang="en-US" sz="1600">
                <a:latin typeface="Consolas"/>
                <a:ea typeface="Consolas"/>
                <a:cs typeface="Consolas"/>
                <a:sym typeface="Consolas"/>
              </a:rPr>
              <a:t>SELECT </a:t>
            </a:r>
            <a:r>
              <a:rPr b="1" lang="en-US" sz="1600">
                <a:latin typeface="Consolas"/>
                <a:ea typeface="Consolas"/>
                <a:cs typeface="Consolas"/>
                <a:sym typeface="Consolas"/>
              </a:rPr>
              <a:t>CURRENT_DATE() </a:t>
            </a:r>
            <a:r>
              <a:rPr lang="en-US" sz="1600">
                <a:latin typeface="Consolas"/>
                <a:ea typeface="Consolas"/>
                <a:cs typeface="Consolas"/>
                <a:sym typeface="Consolas"/>
              </a:rPr>
              <a:t>; </a:t>
            </a:r>
            <a:r>
              <a:rPr b="1" i="1" lang="en-US" sz="1600">
                <a:solidFill>
                  <a:srgbClr val="0E5580"/>
                </a:solidFill>
                <a:latin typeface="Consolas"/>
                <a:ea typeface="Consolas"/>
                <a:cs typeface="Consolas"/>
                <a:sym typeface="Consolas"/>
              </a:rPr>
              <a:t> # Result → 2022-09-01 </a:t>
            </a:r>
            <a:r>
              <a:rPr lang="en-US" sz="1600">
                <a:latin typeface="Consolas"/>
                <a:ea typeface="Consolas"/>
                <a:cs typeface="Consolas"/>
                <a:sym typeface="Consolas"/>
              </a:rPr>
              <a:t>(Note: Your result will be different.)</a:t>
            </a:r>
            <a:endParaRPr sz="1600">
              <a:latin typeface="Consolas"/>
              <a:ea typeface="Consolas"/>
              <a:cs typeface="Consolas"/>
              <a:sym typeface="Consolas"/>
            </a:endParaRPr>
          </a:p>
          <a:p>
            <a:pPr indent="-215900" lvl="0" marL="342900" rtl="0" algn="l">
              <a:spcBef>
                <a:spcPts val="1000"/>
              </a:spcBef>
              <a:spcAft>
                <a:spcPts val="0"/>
              </a:spcAft>
              <a:buClr>
                <a:srgbClr val="EF7A24"/>
              </a:buClr>
              <a:buSzPts val="1600"/>
              <a:buFont typeface="Noto Sans Symbols"/>
              <a:buAutoNum type="arabicPeriod"/>
            </a:pPr>
            <a:r>
              <a:rPr lang="en-US" sz="1600">
                <a:latin typeface="Consolas"/>
                <a:ea typeface="Consolas"/>
                <a:cs typeface="Consolas"/>
                <a:sym typeface="Consolas"/>
              </a:rPr>
              <a:t>SELECT </a:t>
            </a:r>
            <a:r>
              <a:rPr b="1" lang="en-US" sz="1600">
                <a:latin typeface="Consolas"/>
                <a:ea typeface="Consolas"/>
                <a:cs typeface="Consolas"/>
                <a:sym typeface="Consolas"/>
              </a:rPr>
              <a:t>CURDATE();       </a:t>
            </a:r>
            <a:r>
              <a:rPr b="1" i="1" lang="en-US" sz="1600">
                <a:solidFill>
                  <a:srgbClr val="0E5580"/>
                </a:solidFill>
                <a:latin typeface="Consolas"/>
                <a:ea typeface="Consolas"/>
                <a:cs typeface="Consolas"/>
                <a:sym typeface="Consolas"/>
              </a:rPr>
              <a:t> #  Result → 2022-09-01 </a:t>
            </a:r>
            <a:r>
              <a:rPr lang="en-US" sz="1600">
                <a:latin typeface="Consolas"/>
                <a:ea typeface="Consolas"/>
                <a:cs typeface="Consolas"/>
                <a:sym typeface="Consolas"/>
              </a:rPr>
              <a:t>(Note: Your result will be different.)</a:t>
            </a:r>
            <a:endParaRPr b="1" sz="1600">
              <a:latin typeface="Consolas"/>
              <a:ea typeface="Consolas"/>
              <a:cs typeface="Consolas"/>
              <a:sym typeface="Consolas"/>
            </a:endParaRPr>
          </a:p>
          <a:p>
            <a:pPr indent="-171450" lvl="0" marL="342900" rtl="0" algn="l">
              <a:spcBef>
                <a:spcPts val="1000"/>
              </a:spcBef>
              <a:spcAft>
                <a:spcPts val="0"/>
              </a:spcAft>
              <a:buClr>
                <a:srgbClr val="EF7A24"/>
              </a:buClr>
              <a:buSzPts val="1800"/>
              <a:buFont typeface="Consolas"/>
              <a:buAutoNum type="arabicPeriod"/>
            </a:pPr>
            <a:r>
              <a:rPr lang="en-US" sz="1600">
                <a:latin typeface="Consolas"/>
                <a:ea typeface="Consolas"/>
                <a:cs typeface="Consolas"/>
                <a:sym typeface="Consolas"/>
              </a:rPr>
              <a:t>INSERT INTO orders (orderNumber, orderDate, requiredDate, shippedDate,status,customerNumber)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VALUES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(20100, CURRENT_DATE(),CURRENT_DATE(),CURRENT_DATE(),'In-Progress',363 );</a:t>
            </a:r>
            <a:endParaRPr b="1" i="1">
              <a:solidFill>
                <a:srgbClr val="0E5580"/>
              </a:solidFill>
              <a:latin typeface="Century Gothic"/>
              <a:ea typeface="Century Gothic"/>
              <a:cs typeface="Century Gothic"/>
              <a:sym typeface="Century Gothic"/>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p:txBody>
      </p:sp>
      <p:pic>
        <p:nvPicPr>
          <p:cNvPr id="480" name="Google Shape;480;p51"/>
          <p:cNvPicPr preferRelativeResize="0"/>
          <p:nvPr/>
        </p:nvPicPr>
        <p:blipFill rotWithShape="1">
          <a:blip r:embed="rId3">
            <a:alphaModFix/>
          </a:blip>
          <a:srcRect b="49922" l="14741" r="55661" t="41253"/>
          <a:stretch/>
        </p:blipFill>
        <p:spPr>
          <a:xfrm>
            <a:off x="4910100" y="5445875"/>
            <a:ext cx="5746176" cy="963649"/>
          </a:xfrm>
          <a:prstGeom prst="rect">
            <a:avLst/>
          </a:prstGeom>
          <a:noFill/>
          <a:ln cap="flat" cmpd="sng" w="9525">
            <a:solidFill>
              <a:schemeClr val="dk2"/>
            </a:solidFill>
            <a:prstDash val="solid"/>
            <a:round/>
            <a:headEnd len="sm" w="sm" type="none"/>
            <a:tailEnd len="sm" w="sm" type="none"/>
          </a:ln>
        </p:spPr>
      </p:pic>
      <p:sp>
        <p:nvSpPr>
          <p:cNvPr id="481" name="Google Shape;481;p51"/>
          <p:cNvSpPr txBox="1"/>
          <p:nvPr/>
        </p:nvSpPr>
        <p:spPr>
          <a:xfrm>
            <a:off x="1126975" y="5445875"/>
            <a:ext cx="3390300" cy="83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US">
                <a:solidFill>
                  <a:schemeClr val="dk2"/>
                </a:solidFill>
                <a:latin typeface="Century Gothic"/>
                <a:ea typeface="Century Gothic"/>
                <a:cs typeface="Century Gothic"/>
                <a:sym typeface="Century Gothic"/>
              </a:rPr>
              <a:t>#Result 3:  A new record should be added to the orders table with the current date.</a:t>
            </a:r>
            <a:endParaRPr b="1" i="1">
              <a:solidFill>
                <a:schemeClr val="dk2"/>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2"/>
          <p:cNvSpPr txBox="1"/>
          <p:nvPr>
            <p:ph type="title"/>
          </p:nvPr>
        </p:nvSpPr>
        <p:spPr>
          <a:xfrm>
            <a:off x="517467" y="88301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000"/>
              <a:t>Date Functions → </a:t>
            </a:r>
            <a:r>
              <a:rPr b="1" lang="en-US" sz="3000"/>
              <a:t>CURRENT_TIME()</a:t>
            </a:r>
            <a:r>
              <a:rPr lang="en-US" sz="3000"/>
              <a:t> Function</a:t>
            </a:r>
            <a:endParaRPr sz="3000"/>
          </a:p>
        </p:txBody>
      </p:sp>
      <p:sp>
        <p:nvSpPr>
          <p:cNvPr id="488" name="Google Shape;488;p52"/>
          <p:cNvSpPr txBox="1"/>
          <p:nvPr>
            <p:ph idx="1" type="body"/>
          </p:nvPr>
        </p:nvSpPr>
        <p:spPr>
          <a:xfrm>
            <a:off x="558650" y="1653850"/>
            <a:ext cx="11169300" cy="2026800"/>
          </a:xfrm>
          <a:prstGeom prst="rect">
            <a:avLst/>
          </a:prstGeom>
        </p:spPr>
        <p:txBody>
          <a:bodyPr anchorCtr="0" anchor="t" bIns="91425" lIns="91425" spcFirstLastPara="1" rIns="91425" wrap="square" tIns="91425">
            <a:noAutofit/>
          </a:bodyPr>
          <a:lstStyle/>
          <a:p>
            <a:pPr indent="-342900" lvl="0" marL="457200" rtl="0" algn="l">
              <a:spcBef>
                <a:spcPts val="1000"/>
              </a:spcBef>
              <a:spcAft>
                <a:spcPts val="0"/>
              </a:spcAft>
              <a:buSzPts val="1800"/>
              <a:buChar char="❑"/>
            </a:pPr>
            <a:r>
              <a:rPr lang="en-US"/>
              <a:t>The </a:t>
            </a:r>
            <a:r>
              <a:rPr b="1" lang="en-US"/>
              <a:t>CURRENT_TIME() </a:t>
            </a:r>
            <a:r>
              <a:rPr lang="en-US"/>
              <a:t>function returns the current time.</a:t>
            </a:r>
            <a:endParaRPr/>
          </a:p>
          <a:p>
            <a:pPr indent="-342900" lvl="0" marL="457200" rtl="0" algn="l">
              <a:spcBef>
                <a:spcPts val="1000"/>
              </a:spcBef>
              <a:spcAft>
                <a:spcPts val="0"/>
              </a:spcAft>
              <a:buSzPts val="1800"/>
              <a:buChar char="❑"/>
            </a:pPr>
            <a:r>
              <a:rPr lang="en-US"/>
              <a:t>The </a:t>
            </a:r>
            <a:r>
              <a:rPr b="1" lang="en-US"/>
              <a:t>CURRENT_TIME() </a:t>
            </a:r>
            <a:r>
              <a:rPr lang="en-US"/>
              <a:t>function will return the current date as :</a:t>
            </a:r>
            <a:endParaRPr/>
          </a:p>
          <a:p>
            <a:pPr indent="-342900" lvl="1" marL="914400" rtl="0" algn="l">
              <a:lnSpc>
                <a:spcPct val="115000"/>
              </a:lnSpc>
              <a:spcBef>
                <a:spcPts val="1000"/>
              </a:spcBef>
              <a:spcAft>
                <a:spcPts val="0"/>
              </a:spcAft>
              <a:buSzPts val="1800"/>
              <a:buChar char="➢"/>
            </a:pPr>
            <a:r>
              <a:rPr b="1" lang="en-US" sz="1800">
                <a:solidFill>
                  <a:schemeClr val="dk2"/>
                </a:solidFill>
              </a:rPr>
              <a:t>'</a:t>
            </a:r>
            <a:r>
              <a:rPr b="1" lang="en-US" sz="1800">
                <a:solidFill>
                  <a:srgbClr val="990000"/>
                </a:solidFill>
              </a:rPr>
              <a:t>HH:MM:SS' </a:t>
            </a:r>
            <a:r>
              <a:rPr lang="en-US" sz="1800"/>
              <a:t>format, if used in a string context.</a:t>
            </a:r>
            <a:endParaRPr sz="1800"/>
          </a:p>
          <a:p>
            <a:pPr indent="-342900" lvl="1" marL="914400" rtl="0" algn="l">
              <a:lnSpc>
                <a:spcPct val="115000"/>
              </a:lnSpc>
              <a:spcBef>
                <a:spcPts val="1000"/>
              </a:spcBef>
              <a:spcAft>
                <a:spcPts val="0"/>
              </a:spcAft>
              <a:buSzPts val="1800"/>
              <a:buChar char="➢"/>
            </a:pPr>
            <a:r>
              <a:rPr b="1" lang="en-US" sz="1800">
                <a:solidFill>
                  <a:srgbClr val="990000"/>
                </a:solidFill>
              </a:rPr>
              <a:t>HHMMSS</a:t>
            </a:r>
            <a:r>
              <a:rPr lang="en-US" sz="1800"/>
              <a:t> format, if used in a numeric context.</a:t>
            </a:r>
            <a:endParaRPr sz="1800">
              <a:solidFill>
                <a:srgbClr val="333333"/>
              </a:solidFill>
              <a:highlight>
                <a:srgbClr val="FFFFFF"/>
              </a:highlight>
              <a:latin typeface="Arial"/>
              <a:ea typeface="Arial"/>
              <a:cs typeface="Arial"/>
              <a:sym typeface="Arial"/>
            </a:endParaRPr>
          </a:p>
          <a:p>
            <a:pPr indent="0" lvl="0" marL="0" rtl="0" algn="l">
              <a:lnSpc>
                <a:spcPct val="115000"/>
              </a:lnSpc>
              <a:spcBef>
                <a:spcPts val="1000"/>
              </a:spcBef>
              <a:spcAft>
                <a:spcPts val="800"/>
              </a:spcAft>
              <a:buNone/>
            </a:pPr>
            <a:r>
              <a:rPr b="1" lang="en-US">
                <a:solidFill>
                  <a:schemeClr val="dk2"/>
                </a:solidFill>
              </a:rPr>
              <a:t>Examples:</a:t>
            </a:r>
            <a:endParaRPr>
              <a:solidFill>
                <a:srgbClr val="333333"/>
              </a:solidFill>
              <a:highlight>
                <a:srgbClr val="FFFFFF"/>
              </a:highlight>
              <a:latin typeface="Arial"/>
              <a:ea typeface="Arial"/>
              <a:cs typeface="Arial"/>
              <a:sym typeface="Arial"/>
            </a:endParaRPr>
          </a:p>
        </p:txBody>
      </p:sp>
      <p:sp>
        <p:nvSpPr>
          <p:cNvPr id="489" name="Google Shape;489;p5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490" name="Google Shape;490;p52"/>
          <p:cNvSpPr txBox="1"/>
          <p:nvPr/>
        </p:nvSpPr>
        <p:spPr>
          <a:xfrm>
            <a:off x="1002425" y="3966875"/>
            <a:ext cx="6533100" cy="1647000"/>
          </a:xfrm>
          <a:prstGeom prst="rect">
            <a:avLst/>
          </a:prstGeom>
          <a:solidFill>
            <a:srgbClr val="EFF1F9"/>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US" sz="1750">
                <a:solidFill>
                  <a:srgbClr val="333333"/>
                </a:solidFill>
                <a:highlight>
                  <a:srgbClr val="EFF1F9"/>
                </a:highlight>
                <a:latin typeface="Consolas"/>
                <a:ea typeface="Consolas"/>
                <a:cs typeface="Consolas"/>
                <a:sym typeface="Consolas"/>
              </a:rPr>
              <a:t>SELECT CURRENT_TIME();      #</a:t>
            </a:r>
            <a:r>
              <a:rPr i="1" lang="en-US" sz="1750">
                <a:solidFill>
                  <a:srgbClr val="333333"/>
                </a:solidFill>
                <a:highlight>
                  <a:srgbClr val="EFF1F9"/>
                </a:highlight>
                <a:latin typeface="Consolas"/>
                <a:ea typeface="Consolas"/>
                <a:cs typeface="Consolas"/>
                <a:sym typeface="Consolas"/>
              </a:rPr>
              <a:t>Result:</a:t>
            </a:r>
            <a:r>
              <a:rPr lang="en-US" sz="1750">
                <a:solidFill>
                  <a:srgbClr val="333333"/>
                </a:solidFill>
                <a:highlight>
                  <a:srgbClr val="EFF1F9"/>
                </a:highlight>
                <a:latin typeface="Consolas"/>
                <a:ea typeface="Consolas"/>
                <a:cs typeface="Consolas"/>
                <a:sym typeface="Consolas"/>
              </a:rPr>
              <a:t> '10:42:14'</a:t>
            </a:r>
            <a:endParaRPr sz="1750">
              <a:solidFill>
                <a:srgbClr val="333333"/>
              </a:solidFill>
              <a:highlight>
                <a:srgbClr val="EFF1F9"/>
              </a:highlight>
              <a:latin typeface="Consolas"/>
              <a:ea typeface="Consolas"/>
              <a:cs typeface="Consolas"/>
              <a:sym typeface="Consolas"/>
            </a:endParaRPr>
          </a:p>
          <a:p>
            <a:pPr indent="-317500" lvl="0" marL="457200" rtl="0" algn="l">
              <a:spcBef>
                <a:spcPts val="1000"/>
              </a:spcBef>
              <a:spcAft>
                <a:spcPts val="0"/>
              </a:spcAft>
              <a:buSzPts val="1400"/>
              <a:buChar char="❖"/>
            </a:pPr>
            <a:r>
              <a:rPr lang="en-US" sz="1750">
                <a:solidFill>
                  <a:srgbClr val="333333"/>
                </a:solidFill>
                <a:highlight>
                  <a:srgbClr val="EFF1F9"/>
                </a:highlight>
                <a:latin typeface="Consolas"/>
                <a:ea typeface="Consolas"/>
                <a:cs typeface="Consolas"/>
                <a:sym typeface="Consolas"/>
              </a:rPr>
              <a:t>SELECT CURRENT_TIME() + 0;  #</a:t>
            </a:r>
            <a:r>
              <a:rPr i="1" lang="en-US" sz="1750">
                <a:solidFill>
                  <a:srgbClr val="333333"/>
                </a:solidFill>
                <a:highlight>
                  <a:srgbClr val="EFF1F9"/>
                </a:highlight>
                <a:latin typeface="Consolas"/>
                <a:ea typeface="Consolas"/>
                <a:cs typeface="Consolas"/>
                <a:sym typeface="Consolas"/>
              </a:rPr>
              <a:t>Result:</a:t>
            </a:r>
            <a:r>
              <a:rPr lang="en-US" sz="1750">
                <a:solidFill>
                  <a:srgbClr val="333333"/>
                </a:solidFill>
                <a:highlight>
                  <a:srgbClr val="EFF1F9"/>
                </a:highlight>
                <a:latin typeface="Consolas"/>
                <a:ea typeface="Consolas"/>
                <a:cs typeface="Consolas"/>
                <a:sym typeface="Consolas"/>
              </a:rPr>
              <a:t> 104214</a:t>
            </a:r>
            <a:endParaRPr sz="1750">
              <a:solidFill>
                <a:srgbClr val="333333"/>
              </a:solidFill>
              <a:highlight>
                <a:srgbClr val="EFF1F9"/>
              </a:highlight>
              <a:latin typeface="Consolas"/>
              <a:ea typeface="Consolas"/>
              <a:cs typeface="Consolas"/>
              <a:sym typeface="Consolas"/>
            </a:endParaRPr>
          </a:p>
          <a:p>
            <a:pPr indent="-317500" lvl="0" marL="457200" rtl="0" algn="l">
              <a:spcBef>
                <a:spcPts val="1000"/>
              </a:spcBef>
              <a:spcAft>
                <a:spcPts val="0"/>
              </a:spcAft>
              <a:buSzPts val="1400"/>
              <a:buChar char="❖"/>
            </a:pPr>
            <a:r>
              <a:rPr lang="en-US" sz="1750">
                <a:solidFill>
                  <a:srgbClr val="333333"/>
                </a:solidFill>
                <a:highlight>
                  <a:srgbClr val="EFF1F9"/>
                </a:highlight>
                <a:latin typeface="Consolas"/>
                <a:ea typeface="Consolas"/>
                <a:cs typeface="Consolas"/>
                <a:sym typeface="Consolas"/>
              </a:rPr>
              <a:t>SELECT CURRENT_TIME() + 1;  #</a:t>
            </a:r>
            <a:r>
              <a:rPr i="1" lang="en-US" sz="1750">
                <a:solidFill>
                  <a:srgbClr val="333333"/>
                </a:solidFill>
                <a:highlight>
                  <a:srgbClr val="EFF1F9"/>
                </a:highlight>
                <a:latin typeface="Consolas"/>
                <a:ea typeface="Consolas"/>
                <a:cs typeface="Consolas"/>
                <a:sym typeface="Consolas"/>
              </a:rPr>
              <a:t>Result:</a:t>
            </a:r>
            <a:r>
              <a:rPr lang="en-US" sz="1750">
                <a:solidFill>
                  <a:srgbClr val="333333"/>
                </a:solidFill>
                <a:highlight>
                  <a:srgbClr val="EFF1F9"/>
                </a:highlight>
                <a:latin typeface="Consolas"/>
                <a:ea typeface="Consolas"/>
                <a:cs typeface="Consolas"/>
                <a:sym typeface="Consolas"/>
              </a:rPr>
              <a:t> 104215</a:t>
            </a:r>
            <a:endParaRPr sz="1750">
              <a:solidFill>
                <a:srgbClr val="333333"/>
              </a:solidFill>
              <a:highlight>
                <a:srgbClr val="EFF1F9"/>
              </a:highlight>
              <a:latin typeface="Consolas"/>
              <a:ea typeface="Consolas"/>
              <a:cs typeface="Consolas"/>
              <a:sym typeface="Consolas"/>
            </a:endParaRPr>
          </a:p>
          <a:p>
            <a:pPr indent="-317500" lvl="0" marL="457200" rtl="0" algn="l">
              <a:spcBef>
                <a:spcPts val="1000"/>
              </a:spcBef>
              <a:spcAft>
                <a:spcPts val="1000"/>
              </a:spcAft>
              <a:buSzPts val="1400"/>
              <a:buChar char="❖"/>
            </a:pPr>
            <a:r>
              <a:rPr lang="en-US" sz="1750">
                <a:solidFill>
                  <a:srgbClr val="333333"/>
                </a:solidFill>
                <a:highlight>
                  <a:srgbClr val="EFF1F9"/>
                </a:highlight>
                <a:latin typeface="Consolas"/>
                <a:ea typeface="Consolas"/>
                <a:cs typeface="Consolas"/>
                <a:sym typeface="Consolas"/>
              </a:rPr>
              <a:t>SELECT CURRENT_TIME(3);     #</a:t>
            </a:r>
            <a:r>
              <a:rPr i="1" lang="en-US" sz="1750">
                <a:solidFill>
                  <a:srgbClr val="333333"/>
                </a:solidFill>
                <a:highlight>
                  <a:srgbClr val="EFF1F9"/>
                </a:highlight>
                <a:latin typeface="Consolas"/>
                <a:ea typeface="Consolas"/>
                <a:cs typeface="Consolas"/>
                <a:sym typeface="Consolas"/>
              </a:rPr>
              <a:t>Result:</a:t>
            </a:r>
            <a:r>
              <a:rPr lang="en-US" sz="1750">
                <a:solidFill>
                  <a:srgbClr val="333333"/>
                </a:solidFill>
                <a:highlight>
                  <a:srgbClr val="EFF1F9"/>
                </a:highlight>
                <a:latin typeface="Consolas"/>
                <a:ea typeface="Consolas"/>
                <a:cs typeface="Consolas"/>
                <a:sym typeface="Consolas"/>
              </a:rPr>
              <a:t>15:08:31.500</a:t>
            </a:r>
            <a:endParaRPr sz="1750">
              <a:solidFill>
                <a:srgbClr val="333333"/>
              </a:solidFill>
              <a:highlight>
                <a:srgbClr val="EFF1F9"/>
              </a:highlight>
              <a:latin typeface="Consolas"/>
              <a:ea typeface="Consolas"/>
              <a:cs typeface="Consolas"/>
              <a:sym typeface="Consolas"/>
            </a:endParaRPr>
          </a:p>
        </p:txBody>
      </p:sp>
      <p:sp>
        <p:nvSpPr>
          <p:cNvPr id="491" name="Google Shape;491;p52"/>
          <p:cNvSpPr txBox="1"/>
          <p:nvPr/>
        </p:nvSpPr>
        <p:spPr>
          <a:xfrm>
            <a:off x="7754475" y="3966875"/>
            <a:ext cx="3716400" cy="923400"/>
          </a:xfrm>
          <a:prstGeom prst="rect">
            <a:avLst/>
          </a:prstGeom>
          <a:noFill/>
          <a:ln cap="flat" cmpd="sng" w="9525">
            <a:solidFill>
              <a:srgbClr val="65D6A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1000"/>
              </a:spcAft>
              <a:buClr>
                <a:srgbClr val="000000"/>
              </a:buClr>
              <a:buSzPts val="1100"/>
              <a:buFont typeface="Arial"/>
              <a:buNone/>
            </a:pPr>
            <a:r>
              <a:rPr lang="en-US" sz="1600">
                <a:solidFill>
                  <a:srgbClr val="000000"/>
                </a:solidFill>
                <a:latin typeface="Consolas"/>
                <a:ea typeface="Consolas"/>
                <a:cs typeface="Consolas"/>
                <a:sym typeface="Consolas"/>
              </a:rPr>
              <a:t>Note: Your result will be different according to the current date of your computer.</a:t>
            </a:r>
            <a:endParaRPr sz="1600">
              <a:solidFill>
                <a:srgbClr val="000000"/>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3"/>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000"/>
              <a:t>Date Functions → </a:t>
            </a:r>
            <a:r>
              <a:rPr b="1" lang="en-US" sz="3000"/>
              <a:t>CURRENT_TIMESTAMP()</a:t>
            </a:r>
            <a:r>
              <a:rPr lang="en-US" sz="3000"/>
              <a:t> Function</a:t>
            </a:r>
            <a:endParaRPr sz="3000"/>
          </a:p>
        </p:txBody>
      </p:sp>
      <p:sp>
        <p:nvSpPr>
          <p:cNvPr id="498" name="Google Shape;498;p53"/>
          <p:cNvSpPr txBox="1"/>
          <p:nvPr>
            <p:ph idx="1" type="body"/>
          </p:nvPr>
        </p:nvSpPr>
        <p:spPr>
          <a:xfrm>
            <a:off x="558650" y="1653850"/>
            <a:ext cx="11169300" cy="1854300"/>
          </a:xfrm>
          <a:prstGeom prst="rect">
            <a:avLst/>
          </a:prstGeom>
        </p:spPr>
        <p:txBody>
          <a:bodyPr anchorCtr="0" anchor="t" bIns="91425" lIns="91425" spcFirstLastPara="1" rIns="91425" wrap="square" tIns="91425">
            <a:noAutofit/>
          </a:bodyPr>
          <a:lstStyle/>
          <a:p>
            <a:pPr indent="-336550" lvl="0" marL="457200" rtl="0" algn="l">
              <a:spcBef>
                <a:spcPts val="1000"/>
              </a:spcBef>
              <a:spcAft>
                <a:spcPts val="0"/>
              </a:spcAft>
              <a:buSzPts val="1700"/>
              <a:buChar char="❏"/>
            </a:pPr>
            <a:r>
              <a:rPr lang="en-US" sz="1700"/>
              <a:t>The </a:t>
            </a:r>
            <a:r>
              <a:rPr b="1" lang="en-US" sz="1700">
                <a:solidFill>
                  <a:srgbClr val="FF9900"/>
                </a:solidFill>
              </a:rPr>
              <a:t>CURRENT_TIMESTAMP()</a:t>
            </a:r>
            <a:r>
              <a:rPr lang="en-US" sz="1700"/>
              <a:t> function returns the current date and time.</a:t>
            </a:r>
            <a:endParaRPr b="1" sz="1200">
              <a:solidFill>
                <a:srgbClr val="535353"/>
              </a:solidFill>
              <a:highlight>
                <a:srgbClr val="FFFFFF"/>
              </a:highlight>
              <a:latin typeface="Arial"/>
              <a:ea typeface="Arial"/>
              <a:cs typeface="Arial"/>
              <a:sym typeface="Arial"/>
            </a:endParaRPr>
          </a:p>
          <a:p>
            <a:pPr indent="-336550" lvl="0" marL="457200" rtl="0" algn="l">
              <a:spcBef>
                <a:spcPts val="1000"/>
              </a:spcBef>
              <a:spcAft>
                <a:spcPts val="0"/>
              </a:spcAft>
              <a:buSzPts val="1700"/>
              <a:buChar char="❏"/>
            </a:pPr>
            <a:r>
              <a:rPr lang="en-US" sz="1700"/>
              <a:t>The</a:t>
            </a:r>
            <a:r>
              <a:rPr b="1" lang="en-US" sz="1700">
                <a:solidFill>
                  <a:srgbClr val="FF9900"/>
                </a:solidFill>
              </a:rPr>
              <a:t> CURRENT_TIMESTAMP()</a:t>
            </a:r>
            <a:r>
              <a:rPr lang="en-US" sz="1700"/>
              <a:t> function will return the current date as:</a:t>
            </a:r>
            <a:endParaRPr sz="1700"/>
          </a:p>
          <a:p>
            <a:pPr indent="-323850" lvl="1" marL="914400" marR="0" rtl="0" algn="l">
              <a:lnSpc>
                <a:spcPct val="115000"/>
              </a:lnSpc>
              <a:spcBef>
                <a:spcPts val="1000"/>
              </a:spcBef>
              <a:spcAft>
                <a:spcPts val="0"/>
              </a:spcAft>
              <a:buSzPts val="1500"/>
              <a:buChar char="➢"/>
            </a:pPr>
            <a:r>
              <a:rPr b="1" lang="en-US" sz="1500">
                <a:solidFill>
                  <a:srgbClr val="980000"/>
                </a:solidFill>
              </a:rPr>
              <a:t>'YYYY-MM-DD HH:MM:SS'</a:t>
            </a:r>
            <a:r>
              <a:rPr lang="en-US" sz="1500"/>
              <a:t> format, if used in a string context.</a:t>
            </a:r>
            <a:endParaRPr sz="1500"/>
          </a:p>
          <a:p>
            <a:pPr indent="-323850" lvl="1" marL="914400" marR="0" rtl="0" algn="l">
              <a:lnSpc>
                <a:spcPct val="115000"/>
              </a:lnSpc>
              <a:spcBef>
                <a:spcPts val="1000"/>
              </a:spcBef>
              <a:spcAft>
                <a:spcPts val="0"/>
              </a:spcAft>
              <a:buSzPts val="1500"/>
              <a:buChar char="➢"/>
            </a:pPr>
            <a:r>
              <a:rPr b="1" lang="en-US" sz="1500">
                <a:solidFill>
                  <a:srgbClr val="980000"/>
                </a:solidFill>
              </a:rPr>
              <a:t>YYYYMMDDHHMMSS</a:t>
            </a:r>
            <a:r>
              <a:rPr lang="en-US" sz="1500"/>
              <a:t> format, if used in a numeric context.</a:t>
            </a:r>
            <a:endParaRPr sz="1500"/>
          </a:p>
          <a:p>
            <a:pPr indent="0" lvl="0" marL="927100" marR="0" rtl="0" algn="l">
              <a:lnSpc>
                <a:spcPct val="115000"/>
              </a:lnSpc>
              <a:spcBef>
                <a:spcPts val="1000"/>
              </a:spcBef>
              <a:spcAft>
                <a:spcPts val="0"/>
              </a:spcAft>
              <a:buNone/>
            </a:pPr>
            <a:r>
              <a:t/>
            </a:r>
            <a:endParaRPr sz="1500"/>
          </a:p>
          <a:p>
            <a:pPr indent="0" lvl="0" marL="0" rtl="0" algn="l">
              <a:lnSpc>
                <a:spcPct val="115000"/>
              </a:lnSpc>
              <a:spcBef>
                <a:spcPts val="1000"/>
              </a:spcBef>
              <a:spcAft>
                <a:spcPts val="800"/>
              </a:spcAft>
              <a:buNone/>
            </a:pPr>
            <a:r>
              <a:rPr b="1" lang="en-US" sz="1500">
                <a:solidFill>
                  <a:schemeClr val="dk2"/>
                </a:solidFill>
              </a:rPr>
              <a:t>Examples:</a:t>
            </a:r>
            <a:endParaRPr sz="1500"/>
          </a:p>
        </p:txBody>
      </p:sp>
      <p:sp>
        <p:nvSpPr>
          <p:cNvPr id="499" name="Google Shape;499;p5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00" name="Google Shape;500;p53"/>
          <p:cNvSpPr txBox="1"/>
          <p:nvPr/>
        </p:nvSpPr>
        <p:spPr>
          <a:xfrm>
            <a:off x="708225" y="3966875"/>
            <a:ext cx="6891900" cy="18471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Consolas"/>
              <a:buChar char="●"/>
            </a:pPr>
            <a:r>
              <a:rPr lang="en-US" sz="1800">
                <a:latin typeface="Consolas"/>
                <a:ea typeface="Consolas"/>
                <a:cs typeface="Consolas"/>
                <a:sym typeface="Consolas"/>
              </a:rPr>
              <a:t> SELECT CURRENT_TIMESTAMP(); </a:t>
            </a:r>
            <a:r>
              <a:rPr i="1" lang="en-US" sz="1800">
                <a:solidFill>
                  <a:schemeClr val="dk2"/>
                </a:solidFill>
                <a:latin typeface="Consolas"/>
                <a:ea typeface="Consolas"/>
                <a:cs typeface="Consolas"/>
                <a:sym typeface="Consolas"/>
              </a:rPr>
              <a:t> # Result: 15:21:01</a:t>
            </a:r>
            <a:endParaRPr i="1" sz="1800">
              <a:solidFill>
                <a:schemeClr val="dk2"/>
              </a:solidFill>
              <a:latin typeface="Consolas"/>
              <a:ea typeface="Consolas"/>
              <a:cs typeface="Consolas"/>
              <a:sym typeface="Consolas"/>
            </a:endParaRPr>
          </a:p>
          <a:p>
            <a:pPr indent="0" lvl="0" marL="457200" rtl="0" algn="l">
              <a:spcBef>
                <a:spcPts val="0"/>
              </a:spcBef>
              <a:spcAft>
                <a:spcPts val="0"/>
              </a:spcAft>
              <a:buNone/>
            </a:pPr>
            <a:r>
              <a:t/>
            </a:r>
            <a:endParaRPr sz="1800">
              <a:latin typeface="Consolas"/>
              <a:ea typeface="Consolas"/>
              <a:cs typeface="Consolas"/>
              <a:sym typeface="Consolas"/>
            </a:endParaRPr>
          </a:p>
          <a:p>
            <a:pPr indent="-342900" lvl="0" marL="457200" rtl="0" algn="l">
              <a:spcBef>
                <a:spcPts val="0"/>
              </a:spcBef>
              <a:spcAft>
                <a:spcPts val="0"/>
              </a:spcAft>
              <a:buSzPts val="1800"/>
              <a:buFont typeface="Consolas"/>
              <a:buChar char="●"/>
            </a:pPr>
            <a:r>
              <a:rPr lang="en-US" sz="1800">
                <a:latin typeface="Consolas"/>
                <a:ea typeface="Consolas"/>
                <a:cs typeface="Consolas"/>
                <a:sym typeface="Consolas"/>
              </a:rPr>
              <a:t> SELECT CURRENT_TIMESTAMP(), CURRENT_TIME();  </a:t>
            </a:r>
            <a:endParaRPr sz="1800">
              <a:latin typeface="Consolas"/>
              <a:ea typeface="Consolas"/>
              <a:cs typeface="Consolas"/>
              <a:sym typeface="Consolas"/>
            </a:endParaRPr>
          </a:p>
          <a:p>
            <a:pPr indent="0" lvl="0" marL="457200" rtl="0" algn="l">
              <a:spcBef>
                <a:spcPts val="0"/>
              </a:spcBef>
              <a:spcAft>
                <a:spcPts val="0"/>
              </a:spcAft>
              <a:buNone/>
            </a:pPr>
            <a:r>
              <a:rPr i="1" lang="en-US" sz="1800">
                <a:solidFill>
                  <a:schemeClr val="dk2"/>
                </a:solidFill>
                <a:latin typeface="Consolas"/>
                <a:ea typeface="Consolas"/>
                <a:cs typeface="Consolas"/>
                <a:sym typeface="Consolas"/>
              </a:rPr>
              <a:t># R</a:t>
            </a:r>
            <a:r>
              <a:rPr i="1" lang="en-US" sz="1800">
                <a:solidFill>
                  <a:schemeClr val="dk2"/>
                </a:solidFill>
                <a:latin typeface="Consolas"/>
                <a:ea typeface="Consolas"/>
                <a:cs typeface="Consolas"/>
                <a:sym typeface="Consolas"/>
              </a:rPr>
              <a:t>esult</a:t>
            </a:r>
            <a:r>
              <a:rPr i="1" lang="en-US" sz="1800">
                <a:solidFill>
                  <a:schemeClr val="dk2"/>
                </a:solidFill>
                <a:latin typeface="Consolas"/>
                <a:ea typeface="Consolas"/>
                <a:cs typeface="Consolas"/>
                <a:sym typeface="Consolas"/>
              </a:rPr>
              <a:t>: 2022-09-02 15:21:01  | 15:21:01</a:t>
            </a:r>
            <a:endParaRPr i="1" sz="1800">
              <a:solidFill>
                <a:schemeClr val="dk2"/>
              </a:solidFill>
              <a:latin typeface="Consolas"/>
              <a:ea typeface="Consolas"/>
              <a:cs typeface="Consolas"/>
              <a:sym typeface="Consolas"/>
            </a:endParaRPr>
          </a:p>
          <a:p>
            <a:pPr indent="0" lvl="0" marL="457200" rtl="0" algn="l">
              <a:spcBef>
                <a:spcPts val="0"/>
              </a:spcBef>
              <a:spcAft>
                <a:spcPts val="0"/>
              </a:spcAft>
              <a:buNone/>
            </a:pPr>
            <a:r>
              <a:t/>
            </a:r>
            <a:endParaRPr sz="1800">
              <a:latin typeface="Consolas"/>
              <a:ea typeface="Consolas"/>
              <a:cs typeface="Consolas"/>
              <a:sym typeface="Consolas"/>
            </a:endParaRPr>
          </a:p>
          <a:p>
            <a:pPr indent="0" lvl="0" marL="457200" rtl="0" algn="l">
              <a:spcBef>
                <a:spcPts val="0"/>
              </a:spcBef>
              <a:spcAft>
                <a:spcPts val="0"/>
              </a:spcAft>
              <a:buNone/>
            </a:pPr>
            <a:r>
              <a:t/>
            </a:r>
            <a:endParaRPr sz="1800">
              <a:latin typeface="Consolas"/>
              <a:ea typeface="Consolas"/>
              <a:cs typeface="Consolas"/>
              <a:sym typeface="Consolas"/>
            </a:endParaRPr>
          </a:p>
        </p:txBody>
      </p:sp>
      <p:sp>
        <p:nvSpPr>
          <p:cNvPr id="501" name="Google Shape;501;p53"/>
          <p:cNvSpPr txBox="1"/>
          <p:nvPr/>
        </p:nvSpPr>
        <p:spPr>
          <a:xfrm>
            <a:off x="7754475" y="3966875"/>
            <a:ext cx="3585600" cy="9234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1000"/>
              </a:spcAft>
              <a:buNone/>
            </a:pPr>
            <a:r>
              <a:rPr lang="en-US" sz="1600">
                <a:solidFill>
                  <a:schemeClr val="dk1"/>
                </a:solidFill>
                <a:latin typeface="Consolas"/>
                <a:ea typeface="Consolas"/>
                <a:cs typeface="Consolas"/>
                <a:sym typeface="Consolas"/>
              </a:rPr>
              <a:t>Note: Your result will be different according to the current date of your computer.</a:t>
            </a:r>
            <a:endParaRPr sz="1600">
              <a:solidFill>
                <a:schemeClr val="dk1"/>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4"/>
          <p:cNvSpPr txBox="1"/>
          <p:nvPr>
            <p:ph type="title"/>
          </p:nvPr>
        </p:nvSpPr>
        <p:spPr>
          <a:xfrm>
            <a:off x="558642" y="8578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a:t>Date Functions →</a:t>
            </a:r>
            <a:r>
              <a:rPr lang="en-US"/>
              <a:t>MONTH(‘date’)</a:t>
            </a:r>
            <a:r>
              <a:rPr lang="en-US"/>
              <a:t> Function</a:t>
            </a:r>
            <a:endParaRPr/>
          </a:p>
        </p:txBody>
      </p:sp>
      <p:sp>
        <p:nvSpPr>
          <p:cNvPr id="508" name="Google Shape;508;p54"/>
          <p:cNvSpPr txBox="1"/>
          <p:nvPr>
            <p:ph idx="1" type="body"/>
          </p:nvPr>
        </p:nvSpPr>
        <p:spPr>
          <a:xfrm>
            <a:off x="558650" y="1653850"/>
            <a:ext cx="11169300" cy="151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en-US" sz="1800"/>
              <a:t>The </a:t>
            </a:r>
            <a:r>
              <a:rPr b="1" lang="en-US" sz="1800"/>
              <a:t>MONTH() </a:t>
            </a:r>
            <a:r>
              <a:rPr lang="en-US" sz="1800"/>
              <a:t>function </a:t>
            </a:r>
            <a:r>
              <a:rPr lang="en-US" sz="1800">
                <a:highlight>
                  <a:schemeClr val="lt2"/>
                </a:highlight>
              </a:rPr>
              <a:t>returns the month portion</a:t>
            </a:r>
            <a:r>
              <a:rPr lang="en-US" sz="1800"/>
              <a:t> for a given date (a number from 1 to 12).</a:t>
            </a:r>
            <a:endParaRPr sz="1800"/>
          </a:p>
          <a:p>
            <a:pPr indent="-228600" lvl="0" marL="457200" rtl="0" algn="l">
              <a:lnSpc>
                <a:spcPct val="100000"/>
              </a:lnSpc>
              <a:spcBef>
                <a:spcPts val="0"/>
              </a:spcBef>
              <a:spcAft>
                <a:spcPts val="0"/>
              </a:spcAft>
              <a:buSzPts val="1700"/>
              <a:buNone/>
            </a:pPr>
            <a:r>
              <a:t/>
            </a:r>
            <a:endParaRPr sz="1800"/>
          </a:p>
          <a:p>
            <a:pPr indent="0" lvl="0" marL="457200" rtl="0" algn="l">
              <a:lnSpc>
                <a:spcPct val="100000"/>
              </a:lnSpc>
              <a:spcBef>
                <a:spcPts val="1000"/>
              </a:spcBef>
              <a:spcAft>
                <a:spcPts val="0"/>
              </a:spcAft>
              <a:buSzPts val="2000"/>
              <a:buNone/>
            </a:pPr>
            <a:r>
              <a:rPr lang="en-US" sz="1800"/>
              <a:t>Syntax: </a:t>
            </a:r>
            <a:r>
              <a:rPr b="1" lang="en-US" sz="1800"/>
              <a:t>MONTH(‘date’)</a:t>
            </a:r>
            <a:endParaRPr b="1" sz="1800"/>
          </a:p>
          <a:p>
            <a:pPr indent="0" lvl="0" marL="0" rtl="0" algn="l">
              <a:lnSpc>
                <a:spcPct val="100000"/>
              </a:lnSpc>
              <a:spcBef>
                <a:spcPts val="1000"/>
              </a:spcBef>
              <a:spcAft>
                <a:spcPts val="0"/>
              </a:spcAft>
              <a:buSzPts val="2000"/>
              <a:buNone/>
            </a:pPr>
            <a:r>
              <a:rPr b="1" lang="en-US" sz="1800">
                <a:solidFill>
                  <a:schemeClr val="accent2"/>
                </a:solidFill>
              </a:rPr>
              <a:t>Example</a:t>
            </a:r>
            <a:r>
              <a:rPr b="1" lang="en-US">
                <a:solidFill>
                  <a:schemeClr val="accent2"/>
                </a:solidFill>
              </a:rPr>
              <a:t>:</a:t>
            </a:r>
            <a:endParaRPr b="1" sz="1800">
              <a:solidFill>
                <a:schemeClr val="accent2"/>
              </a:solidFill>
            </a:endParaRPr>
          </a:p>
        </p:txBody>
      </p:sp>
      <p:sp>
        <p:nvSpPr>
          <p:cNvPr id="509" name="Google Shape;509;p54"/>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10" name="Google Shape;510;p54"/>
          <p:cNvSpPr txBox="1"/>
          <p:nvPr/>
        </p:nvSpPr>
        <p:spPr>
          <a:xfrm>
            <a:off x="944000" y="3351225"/>
            <a:ext cx="10051800" cy="17700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42900" lvl="0" marL="457200" rtl="0" algn="l">
              <a:spcBef>
                <a:spcPts val="600"/>
              </a:spcBef>
              <a:spcAft>
                <a:spcPts val="0"/>
              </a:spcAft>
              <a:buClr>
                <a:srgbClr val="EF7A24"/>
              </a:buClr>
              <a:buSzPts val="1800"/>
              <a:buFont typeface="Consolas"/>
              <a:buChar char="❑"/>
            </a:pPr>
            <a:r>
              <a:rPr lang="en-US" sz="1800">
                <a:latin typeface="Consolas"/>
                <a:ea typeface="Consolas"/>
                <a:cs typeface="Consolas"/>
                <a:sym typeface="Consolas"/>
              </a:rPr>
              <a:t>SELECT MONTH('2014-01-28'); </a:t>
            </a:r>
            <a:r>
              <a:rPr i="1" lang="en-US" sz="1800">
                <a:solidFill>
                  <a:srgbClr val="0E5580"/>
                </a:solidFill>
                <a:latin typeface="Consolas"/>
                <a:ea typeface="Consolas"/>
                <a:cs typeface="Consolas"/>
                <a:sym typeface="Consolas"/>
              </a:rPr>
              <a:t> #Result → 1</a:t>
            </a:r>
            <a:endParaRPr i="1" sz="1800">
              <a:solidFill>
                <a:srgbClr val="0E5580"/>
              </a:solidFill>
              <a:latin typeface="Consolas"/>
              <a:ea typeface="Consolas"/>
              <a:cs typeface="Consolas"/>
              <a:sym typeface="Consolas"/>
            </a:endParaRPr>
          </a:p>
          <a:p>
            <a:pPr indent="-342900" lvl="0" marL="457200" rtl="0" algn="l">
              <a:spcBef>
                <a:spcPts val="600"/>
              </a:spcBef>
              <a:spcAft>
                <a:spcPts val="0"/>
              </a:spcAft>
              <a:buClr>
                <a:srgbClr val="EF7A24"/>
              </a:buClr>
              <a:buSzPts val="1800"/>
              <a:buFont typeface="Consolas"/>
              <a:buChar char="❑"/>
            </a:pPr>
            <a:r>
              <a:rPr lang="en-US" sz="1800">
                <a:latin typeface="Consolas"/>
                <a:ea typeface="Consolas"/>
                <a:cs typeface="Consolas"/>
                <a:sym typeface="Consolas"/>
              </a:rPr>
              <a:t>SELECT MONTH("2017-06-15 09:34:21"); </a:t>
            </a:r>
            <a:r>
              <a:rPr i="1" lang="en-US" sz="1800">
                <a:solidFill>
                  <a:srgbClr val="0E5580"/>
                </a:solidFill>
                <a:latin typeface="Consolas"/>
                <a:ea typeface="Consolas"/>
                <a:cs typeface="Consolas"/>
                <a:sym typeface="Consolas"/>
              </a:rPr>
              <a:t> #Result → 6</a:t>
            </a:r>
            <a:endParaRPr i="1" sz="1800">
              <a:solidFill>
                <a:srgbClr val="0E5580"/>
              </a:solidFill>
              <a:latin typeface="Consolas"/>
              <a:ea typeface="Consolas"/>
              <a:cs typeface="Consolas"/>
              <a:sym typeface="Consolas"/>
            </a:endParaRPr>
          </a:p>
          <a:p>
            <a:pPr indent="-342900" lvl="0" marL="457200" rtl="0" algn="l">
              <a:spcBef>
                <a:spcPts val="600"/>
              </a:spcBef>
              <a:spcAft>
                <a:spcPts val="0"/>
              </a:spcAft>
              <a:buClr>
                <a:srgbClr val="EF7A24"/>
              </a:buClr>
              <a:buSzPts val="1800"/>
              <a:buFont typeface="Consolas"/>
              <a:buChar char="❑"/>
            </a:pPr>
            <a:r>
              <a:rPr lang="en-US" sz="1800">
                <a:latin typeface="Consolas"/>
                <a:ea typeface="Consolas"/>
                <a:cs typeface="Consolas"/>
                <a:sym typeface="Consolas"/>
              </a:rPr>
              <a:t>SELECT MONTH(CURDATE());  </a:t>
            </a:r>
            <a:endParaRPr sz="1800">
              <a:latin typeface="Consolas"/>
              <a:ea typeface="Consolas"/>
              <a:cs typeface="Consolas"/>
              <a:sym typeface="Consolas"/>
            </a:endParaRPr>
          </a:p>
          <a:p>
            <a:pPr indent="0" lvl="0" marL="457200" rtl="0" algn="l">
              <a:spcBef>
                <a:spcPts val="600"/>
              </a:spcBef>
              <a:spcAft>
                <a:spcPts val="0"/>
              </a:spcAft>
              <a:buNone/>
            </a:pPr>
            <a:r>
              <a:rPr b="1" i="1" lang="en-US" sz="1700">
                <a:solidFill>
                  <a:srgbClr val="0E5580"/>
                </a:solidFill>
                <a:latin typeface="Consolas"/>
                <a:ea typeface="Consolas"/>
                <a:cs typeface="Consolas"/>
                <a:sym typeface="Consolas"/>
              </a:rPr>
              <a:t>#Result → This would display the month portion of the current system date of your system/computer.</a:t>
            </a:r>
            <a:endParaRPr b="1" sz="1700">
              <a:solidFill>
                <a:schemeClr val="dk1"/>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5"/>
          <p:cNvSpPr txBox="1"/>
          <p:nvPr>
            <p:ph type="title"/>
          </p:nvPr>
        </p:nvSpPr>
        <p:spPr>
          <a:xfrm>
            <a:off x="539325" y="815175"/>
            <a:ext cx="10906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Date Functions → DATE_FORMAT() Function</a:t>
            </a:r>
            <a:endParaRPr sz="3000"/>
          </a:p>
        </p:txBody>
      </p:sp>
      <p:sp>
        <p:nvSpPr>
          <p:cNvPr id="516" name="Google Shape;516;p55"/>
          <p:cNvSpPr txBox="1"/>
          <p:nvPr>
            <p:ph idx="1" type="body"/>
          </p:nvPr>
        </p:nvSpPr>
        <p:spPr>
          <a:xfrm>
            <a:off x="675275" y="1577650"/>
            <a:ext cx="11052600" cy="25131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a:solidFill>
                  <a:srgbClr val="000000"/>
                </a:solidFill>
              </a:rPr>
              <a:t>To format a date() value to a specific format, you can use the DATE_FORMAT() function. </a:t>
            </a:r>
            <a:endParaRPr>
              <a:solidFill>
                <a:srgbClr val="000000"/>
              </a:solidFill>
            </a:endParaRPr>
          </a:p>
          <a:p>
            <a:pPr indent="0" lvl="0" marL="0" rtl="0" algn="l">
              <a:spcBef>
                <a:spcPts val="1000"/>
              </a:spcBef>
              <a:spcAft>
                <a:spcPts val="0"/>
              </a:spcAft>
              <a:buNone/>
            </a:pPr>
            <a:r>
              <a:rPr lang="en-US">
                <a:solidFill>
                  <a:srgbClr val="000000"/>
                </a:solidFill>
              </a:rPr>
              <a:t>Syntax: </a:t>
            </a:r>
            <a:r>
              <a:rPr b="1" lang="en-US">
                <a:solidFill>
                  <a:srgbClr val="EF7A24"/>
                </a:solidFill>
              </a:rPr>
              <a:t>DATE_FORMAT(date,format),</a:t>
            </a:r>
            <a:r>
              <a:rPr lang="en-US" sz="1400">
                <a:solidFill>
                  <a:srgbClr val="EF7A24"/>
                </a:solidFill>
              </a:rPr>
              <a:t> </a:t>
            </a:r>
            <a:r>
              <a:rPr lang="en-US">
                <a:solidFill>
                  <a:srgbClr val="000000"/>
                </a:solidFill>
              </a:rPr>
              <a:t> function accepts two arguments:</a:t>
            </a:r>
            <a:endParaRPr>
              <a:solidFill>
                <a:srgbClr val="000000"/>
              </a:solidFill>
            </a:endParaRPr>
          </a:p>
          <a:p>
            <a:pPr indent="-316230" lvl="1" marL="927100" rtl="0" algn="l">
              <a:spcBef>
                <a:spcPts val="1000"/>
              </a:spcBef>
              <a:spcAft>
                <a:spcPts val="0"/>
              </a:spcAft>
              <a:buClr>
                <a:srgbClr val="EF7A24"/>
              </a:buClr>
              <a:buSzPts val="1180"/>
              <a:buFont typeface="Century Gothic"/>
              <a:buChar char="➢"/>
            </a:pPr>
            <a:r>
              <a:rPr b="1" lang="en-US" sz="1800">
                <a:solidFill>
                  <a:srgbClr val="EF7A24"/>
                </a:solidFill>
              </a:rPr>
              <a:t>date</a:t>
            </a:r>
            <a:r>
              <a:rPr lang="en-US">
                <a:solidFill>
                  <a:srgbClr val="000000"/>
                </a:solidFill>
              </a:rPr>
              <a:t>: is a valid date value that you want to format.</a:t>
            </a:r>
            <a:endParaRPr>
              <a:solidFill>
                <a:srgbClr val="000000"/>
              </a:solidFill>
            </a:endParaRPr>
          </a:p>
          <a:p>
            <a:pPr indent="-316230" lvl="1" marL="927100" rtl="0" algn="l">
              <a:spcBef>
                <a:spcPts val="0"/>
              </a:spcBef>
              <a:spcAft>
                <a:spcPts val="0"/>
              </a:spcAft>
              <a:buClr>
                <a:srgbClr val="EF7A24"/>
              </a:buClr>
              <a:buSzPts val="1180"/>
              <a:buFont typeface="Century Gothic"/>
              <a:buChar char="➢"/>
            </a:pPr>
            <a:r>
              <a:rPr b="1" lang="en-US" sz="1800">
                <a:solidFill>
                  <a:srgbClr val="EF7A24"/>
                </a:solidFill>
              </a:rPr>
              <a:t>format</a:t>
            </a:r>
            <a:r>
              <a:rPr lang="en-US">
                <a:solidFill>
                  <a:srgbClr val="000000"/>
                </a:solidFill>
              </a:rPr>
              <a:t>: is a format string that consists of predefined specifiers.</a:t>
            </a:r>
            <a:endParaRPr sz="1800"/>
          </a:p>
          <a:p>
            <a:pPr indent="0" lvl="0" marL="914400" rtl="0" algn="l">
              <a:lnSpc>
                <a:spcPct val="100000"/>
              </a:lnSpc>
              <a:spcBef>
                <a:spcPts val="0"/>
              </a:spcBef>
              <a:spcAft>
                <a:spcPts val="0"/>
              </a:spcAft>
              <a:buSzPts val="2000"/>
              <a:buNone/>
            </a:pPr>
            <a:r>
              <a:t/>
            </a:r>
            <a:endParaRPr sz="1600"/>
          </a:p>
          <a:p>
            <a:pPr indent="-336550" lvl="0" marL="457200" rtl="0" algn="l">
              <a:lnSpc>
                <a:spcPct val="100000"/>
              </a:lnSpc>
              <a:spcBef>
                <a:spcPts val="0"/>
              </a:spcBef>
              <a:spcAft>
                <a:spcPts val="0"/>
              </a:spcAft>
              <a:buSzPts val="1700"/>
              <a:buChar char="❏"/>
            </a:pPr>
            <a:r>
              <a:rPr lang="en-US"/>
              <a:t>Each specifier is preceded by a percentage sign( % ). Visit below link for a list of predefined specifiers.</a:t>
            </a:r>
            <a:r>
              <a:rPr lang="en-US" sz="1600"/>
              <a:t> </a:t>
            </a:r>
            <a:r>
              <a:rPr lang="en-US" sz="1600" u="sng">
                <a:solidFill>
                  <a:srgbClr val="1155CC"/>
                </a:solidFill>
                <a:hlinkClick r:id="rId3">
                  <a:extLst>
                    <a:ext uri="{A12FA001-AC4F-418D-AE19-62706E023703}">
                      <ahyp:hlinkClr val="tx"/>
                    </a:ext>
                  </a:extLst>
                </a:hlinkClick>
              </a:rPr>
              <a:t>https://www.techonthenet.com/mysql/functions/date_format.php</a:t>
            </a:r>
            <a:endParaRPr sz="1600">
              <a:solidFill>
                <a:srgbClr val="1155CC"/>
              </a:solidFill>
            </a:endParaRPr>
          </a:p>
          <a:p>
            <a:pPr indent="0" lvl="0" marL="0" rtl="0" algn="l">
              <a:lnSpc>
                <a:spcPct val="100000"/>
              </a:lnSpc>
              <a:spcBef>
                <a:spcPts val="1000"/>
              </a:spcBef>
              <a:spcAft>
                <a:spcPts val="0"/>
              </a:spcAft>
              <a:buSzPts val="2000"/>
              <a:buNone/>
            </a:pPr>
            <a:r>
              <a:rPr b="1" lang="en-US" sz="1600">
                <a:solidFill>
                  <a:schemeClr val="accent2"/>
                </a:solidFill>
              </a:rPr>
              <a:t>Example:</a:t>
            </a:r>
            <a:endParaRPr b="1" sz="1400">
              <a:solidFill>
                <a:schemeClr val="accent2"/>
              </a:solidFill>
              <a:latin typeface="Consolas"/>
              <a:ea typeface="Consolas"/>
              <a:cs typeface="Consolas"/>
              <a:sym typeface="Consolas"/>
            </a:endParaRPr>
          </a:p>
        </p:txBody>
      </p:sp>
      <p:sp>
        <p:nvSpPr>
          <p:cNvPr id="517" name="Google Shape;517;p55"/>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18" name="Google Shape;518;p55"/>
          <p:cNvSpPr txBox="1"/>
          <p:nvPr/>
        </p:nvSpPr>
        <p:spPr>
          <a:xfrm>
            <a:off x="539325" y="4182350"/>
            <a:ext cx="11436300" cy="2175300"/>
          </a:xfrm>
          <a:prstGeom prst="rect">
            <a:avLst/>
          </a:prstGeom>
          <a:solidFill>
            <a:srgbClr val="F9E3E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30200" lvl="0" marL="457200" rtl="0" algn="l">
              <a:spcBef>
                <a:spcPts val="0"/>
              </a:spcBef>
              <a:spcAft>
                <a:spcPts val="0"/>
              </a:spcAft>
              <a:buClr>
                <a:srgbClr val="EF7A24"/>
              </a:buClr>
              <a:buSzPts val="1600"/>
              <a:buFont typeface="Consolas"/>
              <a:buChar char="❖"/>
            </a:pPr>
            <a:r>
              <a:rPr lang="en-US" sz="1600">
                <a:latin typeface="Consolas"/>
                <a:ea typeface="Consolas"/>
                <a:cs typeface="Consolas"/>
                <a:sym typeface="Consolas"/>
              </a:rPr>
              <a:t>SELECT DATE_FORMAT('2021-04-28', '%Y'); </a:t>
            </a:r>
            <a:r>
              <a:rPr lang="en-US" sz="1600">
                <a:solidFill>
                  <a:srgbClr val="0E5580"/>
                </a:solidFill>
                <a:latin typeface="Consolas"/>
                <a:ea typeface="Consolas"/>
                <a:cs typeface="Consolas"/>
                <a:sym typeface="Consolas"/>
              </a:rPr>
              <a:t>            </a:t>
            </a:r>
            <a:r>
              <a:rPr i="1" lang="en-US" sz="1600">
                <a:solidFill>
                  <a:srgbClr val="0E5580"/>
                </a:solidFill>
                <a:latin typeface="Consolas"/>
                <a:ea typeface="Consolas"/>
                <a:cs typeface="Consolas"/>
                <a:sym typeface="Consolas"/>
              </a:rPr>
              <a:t>#Result → 2021</a:t>
            </a:r>
            <a:endParaRPr i="1" sz="1600">
              <a:solidFill>
                <a:srgbClr val="0E5580"/>
              </a:solidFill>
              <a:latin typeface="Consolas"/>
              <a:ea typeface="Consolas"/>
              <a:cs typeface="Consolas"/>
              <a:sym typeface="Consolas"/>
            </a:endParaRPr>
          </a:p>
          <a:p>
            <a:pPr indent="-330200" lvl="0" marL="457200" rtl="0" algn="l">
              <a:spcBef>
                <a:spcPts val="1000"/>
              </a:spcBef>
              <a:spcAft>
                <a:spcPts val="0"/>
              </a:spcAft>
              <a:buClr>
                <a:srgbClr val="EF7A24"/>
              </a:buClr>
              <a:buSzPts val="1600"/>
              <a:buFont typeface="Consolas"/>
              <a:buChar char="❖"/>
            </a:pPr>
            <a:r>
              <a:rPr lang="en-US" sz="1600">
                <a:latin typeface="Consolas"/>
                <a:ea typeface="Consolas"/>
                <a:cs typeface="Consolas"/>
                <a:sym typeface="Consolas"/>
              </a:rPr>
              <a:t>SELECT DATE_FORMAT(current_date(), '%Y');</a:t>
            </a:r>
            <a:r>
              <a:rPr i="1" lang="en-US" sz="1600">
                <a:solidFill>
                  <a:srgbClr val="0E5580"/>
                </a:solidFill>
                <a:latin typeface="Consolas"/>
                <a:ea typeface="Consolas"/>
                <a:cs typeface="Consolas"/>
                <a:sym typeface="Consolas"/>
              </a:rPr>
              <a:t> #Result → 2022  // this would display the year portion of the current system date of your system/computer</a:t>
            </a:r>
            <a:endParaRPr i="1" sz="1600">
              <a:solidFill>
                <a:srgbClr val="0E5580"/>
              </a:solidFill>
              <a:latin typeface="Consolas"/>
              <a:ea typeface="Consolas"/>
              <a:cs typeface="Consolas"/>
              <a:sym typeface="Consolas"/>
            </a:endParaRPr>
          </a:p>
          <a:p>
            <a:pPr indent="-330200" lvl="0" marL="457200" rtl="0" algn="l">
              <a:spcBef>
                <a:spcPts val="1000"/>
              </a:spcBef>
              <a:spcAft>
                <a:spcPts val="0"/>
              </a:spcAft>
              <a:buClr>
                <a:srgbClr val="EF7A24"/>
              </a:buClr>
              <a:buSzPts val="1600"/>
              <a:buFont typeface="Consolas"/>
              <a:buChar char="❖"/>
            </a:pPr>
            <a:r>
              <a:rPr lang="en-US" sz="1600">
                <a:latin typeface="Consolas"/>
                <a:ea typeface="Consolas"/>
                <a:cs typeface="Consolas"/>
                <a:sym typeface="Consolas"/>
              </a:rPr>
              <a:t>SELECT DATE_FORMAT('2014-02-01', '%M %e %Y')</a:t>
            </a:r>
            <a:r>
              <a:rPr i="1" lang="en-US" sz="1600">
                <a:solidFill>
                  <a:srgbClr val="666666"/>
                </a:solidFill>
                <a:latin typeface="Consolas"/>
                <a:ea typeface="Consolas"/>
                <a:cs typeface="Consolas"/>
                <a:sym typeface="Consolas"/>
              </a:rPr>
              <a:t>;       </a:t>
            </a:r>
            <a:r>
              <a:rPr i="1" lang="en-US" sz="1600">
                <a:solidFill>
                  <a:srgbClr val="0E5580"/>
                </a:solidFill>
                <a:latin typeface="Consolas"/>
                <a:ea typeface="Consolas"/>
                <a:cs typeface="Consolas"/>
                <a:sym typeface="Consolas"/>
              </a:rPr>
              <a:t>#Result →  'February 1 2014'</a:t>
            </a:r>
            <a:endParaRPr i="1" sz="1600">
              <a:solidFill>
                <a:srgbClr val="0E5580"/>
              </a:solidFill>
              <a:latin typeface="Consolas"/>
              <a:ea typeface="Consolas"/>
              <a:cs typeface="Consolas"/>
              <a:sym typeface="Consolas"/>
            </a:endParaRPr>
          </a:p>
          <a:p>
            <a:pPr indent="-330200" lvl="0" marL="457200" rtl="0" algn="l">
              <a:spcBef>
                <a:spcPts val="1000"/>
              </a:spcBef>
              <a:spcAft>
                <a:spcPts val="0"/>
              </a:spcAft>
              <a:buClr>
                <a:srgbClr val="EF7A24"/>
              </a:buClr>
              <a:buSzPts val="1600"/>
              <a:buFont typeface="Consolas"/>
              <a:buChar char="❖"/>
            </a:pPr>
            <a:r>
              <a:rPr lang="en-US" sz="1600">
                <a:latin typeface="Consolas"/>
                <a:ea typeface="Consolas"/>
                <a:cs typeface="Consolas"/>
                <a:sym typeface="Consolas"/>
              </a:rPr>
              <a:t>SELECT DATE_FORMAT('2014-02-28', '%W, %M %e, %Y'); </a:t>
            </a:r>
            <a:r>
              <a:rPr i="1" lang="en-US" sz="1600">
                <a:solidFill>
                  <a:srgbClr val="434343"/>
                </a:solidFill>
                <a:latin typeface="Consolas"/>
                <a:ea typeface="Consolas"/>
                <a:cs typeface="Consolas"/>
                <a:sym typeface="Consolas"/>
              </a:rPr>
              <a:t> </a:t>
            </a:r>
            <a:r>
              <a:rPr i="1" lang="en-US" sz="1600">
                <a:solidFill>
                  <a:srgbClr val="0E5580"/>
                </a:solidFill>
                <a:latin typeface="Consolas"/>
                <a:ea typeface="Consolas"/>
                <a:cs typeface="Consolas"/>
                <a:sym typeface="Consolas"/>
              </a:rPr>
              <a:t>#Result →  'Friday, February 28, 2014'</a:t>
            </a:r>
            <a:endParaRPr i="1" sz="1600">
              <a:solidFill>
                <a:srgbClr val="0E5580"/>
              </a:solidFill>
              <a:latin typeface="Consolas"/>
              <a:ea typeface="Consolas"/>
              <a:cs typeface="Consolas"/>
              <a:sym typeface="Consolas"/>
            </a:endParaRPr>
          </a:p>
          <a:p>
            <a:pPr indent="-330200" lvl="0" marL="457200" rtl="0" algn="l">
              <a:spcBef>
                <a:spcPts val="1000"/>
              </a:spcBef>
              <a:spcAft>
                <a:spcPts val="1000"/>
              </a:spcAft>
              <a:buClr>
                <a:srgbClr val="EF7A24"/>
              </a:buClr>
              <a:buSzPts val="1600"/>
              <a:buFont typeface="Consolas"/>
              <a:buChar char="❖"/>
            </a:pPr>
            <a:r>
              <a:rPr lang="en-US" sz="1600">
                <a:latin typeface="Consolas"/>
                <a:ea typeface="Consolas"/>
                <a:cs typeface="Consolas"/>
                <a:sym typeface="Consolas"/>
              </a:rPr>
              <a:t>SELECT DATE_FORMAT('2014-02-28', '%W');  </a:t>
            </a:r>
            <a:r>
              <a:rPr i="1" lang="en-US" sz="1600">
                <a:solidFill>
                  <a:srgbClr val="0E5580"/>
                </a:solidFill>
                <a:latin typeface="Consolas"/>
                <a:ea typeface="Consolas"/>
                <a:cs typeface="Consolas"/>
                <a:sym typeface="Consolas"/>
              </a:rPr>
              <a:t>           #Result: 'Friday'</a:t>
            </a:r>
            <a:endParaRPr sz="1600">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6"/>
          <p:cNvSpPr txBox="1"/>
          <p:nvPr>
            <p:ph type="title"/>
          </p:nvPr>
        </p:nvSpPr>
        <p:spPr>
          <a:xfrm>
            <a:off x="600917" y="84778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a:t>
            </a:r>
            <a:r>
              <a:rPr b="1" lang="en-US" sz="3000"/>
              <a:t>DATE_FORMAT()</a:t>
            </a:r>
            <a:r>
              <a:rPr lang="en-US" sz="3000"/>
              <a:t> Function</a:t>
            </a:r>
            <a:endParaRPr/>
          </a:p>
        </p:txBody>
      </p:sp>
      <p:sp>
        <p:nvSpPr>
          <p:cNvPr id="525" name="Google Shape;525;p56"/>
          <p:cNvSpPr txBox="1"/>
          <p:nvPr>
            <p:ph idx="1" type="body"/>
          </p:nvPr>
        </p:nvSpPr>
        <p:spPr>
          <a:xfrm>
            <a:off x="558650" y="1653850"/>
            <a:ext cx="11169300" cy="12828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US" sz="1600">
                <a:solidFill>
                  <a:srgbClr val="000000"/>
                </a:solidFill>
                <a:latin typeface="Consolas"/>
                <a:ea typeface="Consolas"/>
                <a:cs typeface="Consolas"/>
                <a:sym typeface="Consolas"/>
              </a:rPr>
              <a:t>SELECT </a:t>
            </a:r>
            <a:endParaRPr sz="1600">
              <a:solidFill>
                <a:srgbClr val="000000"/>
              </a:solidFill>
              <a:latin typeface="Consolas"/>
              <a:ea typeface="Consolas"/>
              <a:cs typeface="Consolas"/>
              <a:sym typeface="Consolas"/>
            </a:endParaRPr>
          </a:p>
          <a:p>
            <a:pPr indent="457200" lvl="0" marL="0" rtl="0" algn="l">
              <a:spcBef>
                <a:spcPts val="0"/>
              </a:spcBef>
              <a:spcAft>
                <a:spcPts val="0"/>
              </a:spcAft>
              <a:buNone/>
            </a:pPr>
            <a:r>
              <a:rPr lang="en-US" sz="1600">
                <a:solidFill>
                  <a:srgbClr val="000000"/>
                </a:solidFill>
                <a:highlight>
                  <a:srgbClr val="EBEBEB"/>
                </a:highlight>
                <a:latin typeface="Consolas"/>
                <a:ea typeface="Consolas"/>
                <a:cs typeface="Consolas"/>
                <a:sym typeface="Consolas"/>
              </a:rPr>
              <a:t>p.paymentDate AS `Actual Date`</a:t>
            </a:r>
            <a:r>
              <a:rPr lang="en-US" sz="1600">
                <a:solidFill>
                  <a:srgbClr val="000000"/>
                </a:solidFill>
                <a:latin typeface="Consolas"/>
                <a:ea typeface="Consolas"/>
                <a:cs typeface="Consolas"/>
                <a:sym typeface="Consolas"/>
              </a:rPr>
              <a:t>, </a:t>
            </a:r>
            <a:endParaRPr sz="1600">
              <a:solidFill>
                <a:srgbClr val="000000"/>
              </a:solidFill>
              <a:latin typeface="Consolas"/>
              <a:ea typeface="Consolas"/>
              <a:cs typeface="Consolas"/>
              <a:sym typeface="Consolas"/>
            </a:endParaRPr>
          </a:p>
          <a:p>
            <a:pPr indent="457200" lvl="0" marL="0" rtl="0" algn="l">
              <a:spcBef>
                <a:spcPts val="1000"/>
              </a:spcBef>
              <a:spcAft>
                <a:spcPts val="0"/>
              </a:spcAft>
              <a:buNone/>
            </a:pPr>
            <a:r>
              <a:rPr lang="en-US" sz="1600">
                <a:solidFill>
                  <a:srgbClr val="000000"/>
                </a:solidFill>
                <a:highlight>
                  <a:srgbClr val="F4CCCC"/>
                </a:highlight>
                <a:latin typeface="Consolas"/>
                <a:ea typeface="Consolas"/>
                <a:cs typeface="Consolas"/>
                <a:sym typeface="Consolas"/>
              </a:rPr>
              <a:t>DATE_FORMAT(p.paymentDate, '%W %e %M %Y') AS `Formatted Date</a:t>
            </a:r>
            <a:r>
              <a:rPr lang="en-US" sz="1600">
                <a:solidFill>
                  <a:srgbClr val="000000"/>
                </a:solidFill>
                <a:latin typeface="Consolas"/>
                <a:ea typeface="Consolas"/>
                <a:cs typeface="Consolas"/>
                <a:sym typeface="Consolas"/>
              </a:rPr>
              <a:t>`</a:t>
            </a:r>
            <a:endParaRPr sz="1600">
              <a:solidFill>
                <a:srgbClr val="000000"/>
              </a:solidFill>
              <a:latin typeface="Consolas"/>
              <a:ea typeface="Consolas"/>
              <a:cs typeface="Consolas"/>
              <a:sym typeface="Consolas"/>
            </a:endParaRPr>
          </a:p>
          <a:p>
            <a:pPr indent="457200" lvl="0" marL="0" rtl="0" algn="l">
              <a:spcBef>
                <a:spcPts val="1000"/>
              </a:spcBef>
              <a:spcAft>
                <a:spcPts val="1000"/>
              </a:spcAft>
              <a:buNone/>
            </a:pPr>
            <a:r>
              <a:rPr lang="en-US" sz="1600">
                <a:solidFill>
                  <a:srgbClr val="000000"/>
                </a:solidFill>
                <a:latin typeface="Consolas"/>
                <a:ea typeface="Consolas"/>
                <a:cs typeface="Consolas"/>
                <a:sym typeface="Consolas"/>
              </a:rPr>
              <a:t>FROM payments p;</a:t>
            </a:r>
            <a:endParaRPr sz="1600">
              <a:latin typeface="Consolas"/>
              <a:ea typeface="Consolas"/>
              <a:cs typeface="Consolas"/>
              <a:sym typeface="Consolas"/>
            </a:endParaRPr>
          </a:p>
        </p:txBody>
      </p:sp>
      <p:sp>
        <p:nvSpPr>
          <p:cNvPr id="526" name="Google Shape;526;p56"/>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527" name="Google Shape;527;p56"/>
          <p:cNvPicPr preferRelativeResize="0"/>
          <p:nvPr/>
        </p:nvPicPr>
        <p:blipFill rotWithShape="1">
          <a:blip r:embed="rId3">
            <a:alphaModFix/>
          </a:blip>
          <a:srcRect b="21818" l="13318" r="71692" t="44701"/>
          <a:stretch/>
        </p:blipFill>
        <p:spPr>
          <a:xfrm>
            <a:off x="1854925" y="3429000"/>
            <a:ext cx="3004973" cy="2929476"/>
          </a:xfrm>
          <a:prstGeom prst="rect">
            <a:avLst/>
          </a:prstGeom>
          <a:noFill/>
          <a:ln cap="flat" cmpd="sng" w="9525">
            <a:solidFill>
              <a:schemeClr val="dk2"/>
            </a:solidFill>
            <a:prstDash val="solid"/>
            <a:round/>
            <a:headEnd len="sm" w="sm" type="none"/>
            <a:tailEnd len="sm" w="sm" type="none"/>
          </a:ln>
        </p:spPr>
      </p:pic>
      <p:sp>
        <p:nvSpPr>
          <p:cNvPr id="528" name="Google Shape;528;p56"/>
          <p:cNvSpPr txBox="1"/>
          <p:nvPr/>
        </p:nvSpPr>
        <p:spPr>
          <a:xfrm>
            <a:off x="817938" y="3009138"/>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None/>
            </a:pPr>
            <a:r>
              <a:rPr b="1" lang="en-US" sz="1800" u="sng">
                <a:solidFill>
                  <a:schemeClr val="dk2"/>
                </a:solidFill>
              </a:rPr>
              <a:t>Result:</a:t>
            </a:r>
            <a:endParaRPr b="1" sz="1600" u="sng"/>
          </a:p>
        </p:txBody>
      </p:sp>
      <p:sp>
        <p:nvSpPr>
          <p:cNvPr id="529" name="Google Shape;529;p56"/>
          <p:cNvSpPr txBox="1"/>
          <p:nvPr/>
        </p:nvSpPr>
        <p:spPr>
          <a:xfrm>
            <a:off x="5533950" y="3503050"/>
            <a:ext cx="4794000" cy="1169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600">
                <a:solidFill>
                  <a:schemeClr val="accent2"/>
                </a:solidFill>
              </a:rPr>
              <a:t>As you can see in the screenshot, We used </a:t>
            </a:r>
            <a:r>
              <a:rPr b="1" lang="en-US" sz="1600">
                <a:solidFill>
                  <a:schemeClr val="accent2"/>
                </a:solidFill>
              </a:rPr>
              <a:t>paymentDate </a:t>
            </a:r>
            <a:r>
              <a:rPr lang="en-US" sz="1600">
                <a:solidFill>
                  <a:schemeClr val="accent2"/>
                </a:solidFill>
              </a:rPr>
              <a:t>column from the payment table. We formatted the date in a more readable format by using the </a:t>
            </a:r>
            <a:r>
              <a:rPr b="1" lang="en-US" sz="1600">
                <a:solidFill>
                  <a:schemeClr val="accent2"/>
                </a:solidFill>
              </a:rPr>
              <a:t>DATE_FORMAT()</a:t>
            </a:r>
            <a:r>
              <a:rPr lang="en-US" sz="1600">
                <a:solidFill>
                  <a:schemeClr val="accent2"/>
                </a:solidFill>
              </a:rPr>
              <a:t> function.</a:t>
            </a:r>
            <a:endParaRPr sz="1900">
              <a:solidFill>
                <a:schemeClr val="accen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57"/>
          <p:cNvSpPr txBox="1"/>
          <p:nvPr>
            <p:ph type="title"/>
          </p:nvPr>
        </p:nvSpPr>
        <p:spPr>
          <a:xfrm>
            <a:off x="578092" y="7621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Date Functions → DATEDIFF() Function</a:t>
            </a:r>
            <a:endParaRPr sz="3000"/>
          </a:p>
        </p:txBody>
      </p:sp>
      <p:sp>
        <p:nvSpPr>
          <p:cNvPr id="535" name="Google Shape;535;p57"/>
          <p:cNvSpPr txBox="1"/>
          <p:nvPr>
            <p:ph idx="1" type="body"/>
          </p:nvPr>
        </p:nvSpPr>
        <p:spPr>
          <a:xfrm>
            <a:off x="511350" y="1429000"/>
            <a:ext cx="11169300" cy="23922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1000"/>
              </a:spcBef>
              <a:spcAft>
                <a:spcPts val="0"/>
              </a:spcAft>
              <a:buSzPts val="1600"/>
              <a:buChar char="❑"/>
            </a:pPr>
            <a:r>
              <a:rPr lang="en-US" sz="1500"/>
              <a:t>The </a:t>
            </a:r>
            <a:r>
              <a:rPr b="1" lang="en-US" sz="1500"/>
              <a:t>DATEDIFF()</a:t>
            </a:r>
            <a:r>
              <a:rPr lang="en-US" sz="1500"/>
              <a:t> function calculates the number of days between two </a:t>
            </a:r>
            <a:r>
              <a:rPr b="1" i="1" lang="en-US" sz="1500"/>
              <a:t> DATE</a:t>
            </a:r>
            <a:r>
              <a:rPr lang="en-US" sz="1500"/>
              <a:t>, </a:t>
            </a:r>
            <a:r>
              <a:rPr b="1" i="1" lang="en-US" sz="1500"/>
              <a:t> </a:t>
            </a:r>
            <a:r>
              <a:rPr b="1" i="1" lang="en-US" sz="1500">
                <a:uFill>
                  <a:noFill/>
                </a:uFill>
                <a:hlinkClick r:id="rId3"/>
              </a:rPr>
              <a:t>DATETIME</a:t>
            </a:r>
            <a:r>
              <a:rPr lang="en-US" sz="1500"/>
              <a:t>, or </a:t>
            </a:r>
            <a:r>
              <a:rPr b="1" i="1" lang="en-US" sz="1500">
                <a:uFill>
                  <a:noFill/>
                </a:uFill>
                <a:hlinkClick r:id="rId4"/>
              </a:rPr>
              <a:t> TIMESTAMP</a:t>
            </a:r>
            <a:r>
              <a:rPr b="1" i="1" lang="en-US" sz="1500"/>
              <a:t> </a:t>
            </a:r>
            <a:r>
              <a:rPr lang="en-US" sz="1500"/>
              <a:t>values</a:t>
            </a:r>
            <a:r>
              <a:rPr lang="en-US" sz="1500"/>
              <a:t>.</a:t>
            </a:r>
            <a:endParaRPr sz="1500"/>
          </a:p>
          <a:p>
            <a:pPr indent="0" lvl="0" marL="457200" marR="0" rtl="0" algn="l">
              <a:lnSpc>
                <a:spcPct val="100000"/>
              </a:lnSpc>
              <a:spcBef>
                <a:spcPts val="1000"/>
              </a:spcBef>
              <a:spcAft>
                <a:spcPts val="0"/>
              </a:spcAft>
              <a:buNone/>
            </a:pPr>
            <a:r>
              <a:rPr b="1" lang="en-US" sz="1500"/>
              <a:t>Syntax:</a:t>
            </a:r>
            <a:r>
              <a:rPr b="1" lang="en-US" sz="1500">
                <a:solidFill>
                  <a:srgbClr val="FF0000"/>
                </a:solidFill>
              </a:rPr>
              <a:t>	</a:t>
            </a:r>
            <a:r>
              <a:rPr b="1" lang="en-US" sz="1500">
                <a:solidFill>
                  <a:srgbClr val="B45F06"/>
                </a:solidFill>
              </a:rPr>
              <a:t>DA</a:t>
            </a:r>
            <a:r>
              <a:rPr b="1" lang="en-US" sz="1500">
                <a:solidFill>
                  <a:srgbClr val="B45F06"/>
                </a:solidFill>
              </a:rPr>
              <a:t>TEDIFF(date_expression_1, date_expression_2);</a:t>
            </a:r>
            <a:endParaRPr sz="1500">
              <a:solidFill>
                <a:srgbClr val="B45F06"/>
              </a:solidFill>
            </a:endParaRPr>
          </a:p>
          <a:p>
            <a:pPr indent="-330200" lvl="0" marL="457200" rtl="0" algn="l">
              <a:lnSpc>
                <a:spcPct val="100000"/>
              </a:lnSpc>
              <a:spcBef>
                <a:spcPts val="1000"/>
              </a:spcBef>
              <a:spcAft>
                <a:spcPts val="0"/>
              </a:spcAft>
              <a:buSzPts val="1600"/>
              <a:buChar char="❑"/>
            </a:pPr>
            <a:r>
              <a:rPr lang="en-US" sz="1500"/>
              <a:t>The </a:t>
            </a:r>
            <a:r>
              <a:rPr b="1" lang="en-US" sz="1500"/>
              <a:t>DATEDIFF()</a:t>
            </a:r>
            <a:r>
              <a:rPr lang="en-US" sz="1500"/>
              <a:t> function accepts two arguments that can be any valid date or date-time values. If you pass DATETIME or TIMESTAMP values, the DATEDIFF function only takes the date parts for calculation and ignores the time parts.</a:t>
            </a:r>
            <a:endParaRPr sz="1500"/>
          </a:p>
          <a:p>
            <a:pPr indent="-330200" lvl="0" marL="457200" rtl="0" algn="l">
              <a:lnSpc>
                <a:spcPct val="100000"/>
              </a:lnSpc>
              <a:spcBef>
                <a:spcPts val="1000"/>
              </a:spcBef>
              <a:spcAft>
                <a:spcPts val="0"/>
              </a:spcAft>
              <a:buSzPts val="1600"/>
              <a:buChar char="❑"/>
            </a:pPr>
            <a:r>
              <a:rPr lang="en-US" sz="1500"/>
              <a:t>The DATEDIFF() function is useful in many cases e.g., you can calculate an interval in days that the products need to ship to a customer.</a:t>
            </a:r>
            <a:endParaRPr sz="1500"/>
          </a:p>
          <a:p>
            <a:pPr indent="0" lvl="0" marL="0" rtl="0" algn="l">
              <a:spcBef>
                <a:spcPts val="1000"/>
              </a:spcBef>
              <a:spcAft>
                <a:spcPts val="0"/>
              </a:spcAft>
              <a:buNone/>
            </a:pPr>
            <a:r>
              <a:rPr b="1" lang="en-US" sz="1500">
                <a:solidFill>
                  <a:schemeClr val="accent2"/>
                </a:solidFill>
              </a:rPr>
              <a:t>Example:</a:t>
            </a:r>
            <a:endParaRPr b="1" sz="1300">
              <a:solidFill>
                <a:schemeClr val="accent2"/>
              </a:solidFill>
              <a:highlight>
                <a:srgbClr val="EFF1F9"/>
              </a:highlight>
              <a:latin typeface="Courier New"/>
              <a:ea typeface="Courier New"/>
              <a:cs typeface="Courier New"/>
              <a:sym typeface="Courier New"/>
            </a:endParaRPr>
          </a:p>
        </p:txBody>
      </p:sp>
      <p:sp>
        <p:nvSpPr>
          <p:cNvPr id="536" name="Google Shape;536;p57"/>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37" name="Google Shape;537;p57"/>
          <p:cNvSpPr txBox="1"/>
          <p:nvPr/>
        </p:nvSpPr>
        <p:spPr>
          <a:xfrm>
            <a:off x="1180075" y="3952125"/>
            <a:ext cx="10690500" cy="24423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11150" lvl="0" marL="457200" rtl="0" algn="l">
              <a:spcBef>
                <a:spcPts val="0"/>
              </a:spcBef>
              <a:spcAft>
                <a:spcPts val="0"/>
              </a:spcAft>
              <a:buClr>
                <a:srgbClr val="EF7A24"/>
              </a:buClr>
              <a:buSzPts val="1300"/>
              <a:buChar char="❖"/>
            </a:pPr>
            <a:r>
              <a:rPr lang="en-US" sz="1500">
                <a:latin typeface="Consolas"/>
                <a:ea typeface="Consolas"/>
                <a:cs typeface="Consolas"/>
                <a:sym typeface="Consolas"/>
              </a:rPr>
              <a:t>SELECT DATEDIFF('2021-01-28', '2021-01-27'); </a:t>
            </a:r>
            <a:r>
              <a:rPr i="1" lang="en-US" sz="1500">
                <a:solidFill>
                  <a:srgbClr val="0E5580"/>
                </a:solidFill>
                <a:latin typeface="Consolas"/>
                <a:ea typeface="Consolas"/>
                <a:cs typeface="Consolas"/>
                <a:sym typeface="Consolas"/>
              </a:rPr>
              <a:t> #Result: 1</a:t>
            </a:r>
            <a:endParaRPr i="1" sz="1500">
              <a:solidFill>
                <a:srgbClr val="0E5580"/>
              </a:solidFill>
              <a:latin typeface="Consolas"/>
              <a:ea typeface="Consolas"/>
              <a:cs typeface="Consolas"/>
              <a:sym typeface="Consolas"/>
            </a:endParaRPr>
          </a:p>
          <a:p>
            <a:pPr indent="-311150" lvl="0" marL="457200" rtl="0" algn="l">
              <a:spcBef>
                <a:spcPts val="1000"/>
              </a:spcBef>
              <a:spcAft>
                <a:spcPts val="0"/>
              </a:spcAft>
              <a:buClr>
                <a:srgbClr val="EF7A24"/>
              </a:buClr>
              <a:buSzPts val="1300"/>
              <a:buChar char="❖"/>
            </a:pPr>
            <a:r>
              <a:rPr lang="en-US" sz="1500">
                <a:latin typeface="Consolas"/>
                <a:ea typeface="Consolas"/>
                <a:cs typeface="Consolas"/>
                <a:sym typeface="Consolas"/>
              </a:rPr>
              <a:t>SELECT DATEDIFF('2021-01-28 11:41:14', '2021-01-27 12:10:08');</a:t>
            </a:r>
            <a:r>
              <a:rPr i="1" lang="en-US" sz="1500">
                <a:solidFill>
                  <a:srgbClr val="0E5580"/>
                </a:solidFill>
                <a:latin typeface="Consolas"/>
                <a:ea typeface="Consolas"/>
                <a:cs typeface="Consolas"/>
                <a:sym typeface="Consolas"/>
              </a:rPr>
              <a:t> #Result: 1</a:t>
            </a:r>
            <a:endParaRPr i="1" sz="1500">
              <a:solidFill>
                <a:srgbClr val="0E5580"/>
              </a:solidFill>
              <a:latin typeface="Consolas"/>
              <a:ea typeface="Consolas"/>
              <a:cs typeface="Consolas"/>
              <a:sym typeface="Consolas"/>
            </a:endParaRPr>
          </a:p>
          <a:p>
            <a:pPr indent="-311150" lvl="0" marL="457200" rtl="0" algn="l">
              <a:spcBef>
                <a:spcPts val="1000"/>
              </a:spcBef>
              <a:spcAft>
                <a:spcPts val="0"/>
              </a:spcAft>
              <a:buClr>
                <a:srgbClr val="EF7A24"/>
              </a:buClr>
              <a:buSzPts val="1300"/>
              <a:buChar char="❖"/>
            </a:pPr>
            <a:r>
              <a:rPr lang="en-US" sz="1500">
                <a:latin typeface="Consolas"/>
                <a:ea typeface="Consolas"/>
                <a:cs typeface="Consolas"/>
                <a:sym typeface="Consolas"/>
              </a:rPr>
              <a:t>SELECT DATEDIFF('2029-02-15', '2021-02-10');</a:t>
            </a:r>
            <a:r>
              <a:rPr i="1" lang="en-US" sz="1500">
                <a:solidFill>
                  <a:srgbClr val="0E5580"/>
                </a:solidFill>
                <a:latin typeface="Consolas"/>
                <a:ea typeface="Consolas"/>
                <a:cs typeface="Consolas"/>
                <a:sym typeface="Consolas"/>
              </a:rPr>
              <a:t> #Result: 2927</a:t>
            </a:r>
            <a:endParaRPr i="1" sz="1500">
              <a:solidFill>
                <a:srgbClr val="0E5580"/>
              </a:solidFill>
              <a:latin typeface="Consolas"/>
              <a:ea typeface="Consolas"/>
              <a:cs typeface="Consolas"/>
              <a:sym typeface="Consolas"/>
            </a:endParaRPr>
          </a:p>
          <a:p>
            <a:pPr indent="-311150" lvl="0" marL="457200" rtl="0" algn="l">
              <a:spcBef>
                <a:spcPts val="1000"/>
              </a:spcBef>
              <a:spcAft>
                <a:spcPts val="0"/>
              </a:spcAft>
              <a:buClr>
                <a:srgbClr val="EF7A24"/>
              </a:buClr>
              <a:buSzPts val="1300"/>
              <a:buChar char="❖"/>
            </a:pPr>
            <a:r>
              <a:rPr lang="en-US" sz="1500">
                <a:latin typeface="Consolas"/>
                <a:ea typeface="Consolas"/>
                <a:cs typeface="Consolas"/>
                <a:sym typeface="Consolas"/>
              </a:rPr>
              <a:t>SELECT DATEDIFF('2014-01-28', '2013-12-31'); </a:t>
            </a:r>
            <a:r>
              <a:rPr i="1" lang="en-US" sz="1500">
                <a:solidFill>
                  <a:srgbClr val="0E5580"/>
                </a:solidFill>
                <a:latin typeface="Consolas"/>
                <a:ea typeface="Consolas"/>
                <a:cs typeface="Consolas"/>
                <a:sym typeface="Consolas"/>
              </a:rPr>
              <a:t>#Result: 28</a:t>
            </a:r>
            <a:endParaRPr i="1" sz="1500">
              <a:solidFill>
                <a:srgbClr val="0E5580"/>
              </a:solidFill>
              <a:latin typeface="Consolas"/>
              <a:ea typeface="Consolas"/>
              <a:cs typeface="Consolas"/>
              <a:sym typeface="Consolas"/>
            </a:endParaRPr>
          </a:p>
          <a:p>
            <a:pPr indent="-311150" lvl="0" marL="457200" rtl="0" algn="l">
              <a:spcBef>
                <a:spcPts val="1000"/>
              </a:spcBef>
              <a:spcAft>
                <a:spcPts val="0"/>
              </a:spcAft>
              <a:buClr>
                <a:srgbClr val="EF7A24"/>
              </a:buClr>
              <a:buSzPts val="1300"/>
              <a:buChar char="❖"/>
            </a:pPr>
            <a:r>
              <a:rPr lang="en-US" sz="1500">
                <a:latin typeface="Consolas"/>
                <a:ea typeface="Consolas"/>
                <a:cs typeface="Consolas"/>
                <a:sym typeface="Consolas"/>
              </a:rPr>
              <a:t>SELECT DATEDIFF('2013-12-31', '2014-01-28');</a:t>
            </a:r>
            <a:r>
              <a:rPr i="1" lang="en-US" sz="1500">
                <a:solidFill>
                  <a:srgbClr val="0E5580"/>
                </a:solidFill>
                <a:latin typeface="Consolas"/>
                <a:ea typeface="Consolas"/>
                <a:cs typeface="Consolas"/>
                <a:sym typeface="Consolas"/>
              </a:rPr>
              <a:t> #Result: -28</a:t>
            </a:r>
            <a:endParaRPr i="1" sz="1500">
              <a:solidFill>
                <a:srgbClr val="0E5580"/>
              </a:solidFill>
              <a:latin typeface="Consolas"/>
              <a:ea typeface="Consolas"/>
              <a:cs typeface="Consolas"/>
              <a:sym typeface="Consolas"/>
            </a:endParaRPr>
          </a:p>
          <a:p>
            <a:pPr indent="-311150" lvl="0" marL="457200" rtl="0" algn="l">
              <a:spcBef>
                <a:spcPts val="1000"/>
              </a:spcBef>
              <a:spcAft>
                <a:spcPts val="1000"/>
              </a:spcAft>
              <a:buClr>
                <a:srgbClr val="EF7A24"/>
              </a:buClr>
              <a:buSzPts val="1300"/>
              <a:buChar char="❖"/>
            </a:pPr>
            <a:r>
              <a:rPr lang="en-US" sz="1500">
                <a:latin typeface="Consolas"/>
                <a:ea typeface="Consolas"/>
                <a:cs typeface="Consolas"/>
                <a:sym typeface="Consolas"/>
              </a:rPr>
              <a:t>SELECT DATEDIFF(CURDATE(), '2014-02-14'); </a:t>
            </a:r>
            <a:r>
              <a:rPr i="1" lang="en-US" sz="1500">
                <a:solidFill>
                  <a:srgbClr val="0E5580"/>
                </a:solidFill>
                <a:latin typeface="Consolas"/>
                <a:ea typeface="Consolas"/>
                <a:cs typeface="Consolas"/>
                <a:sym typeface="Consolas"/>
              </a:rPr>
              <a:t># Result: This would display the difference between current system date and '2014-02-14'</a:t>
            </a:r>
            <a:endParaRPr sz="1500">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58"/>
          <p:cNvSpPr txBox="1"/>
          <p:nvPr>
            <p:ph type="title"/>
          </p:nvPr>
        </p:nvSpPr>
        <p:spPr>
          <a:xfrm>
            <a:off x="577042" y="84273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000"/>
              <a:t>Example: </a:t>
            </a:r>
            <a:r>
              <a:rPr b="1" lang="en-US" sz="3000"/>
              <a:t>DATEDIFF()</a:t>
            </a:r>
            <a:r>
              <a:rPr lang="en-US" sz="3000"/>
              <a:t> Function</a:t>
            </a:r>
            <a:endParaRPr/>
          </a:p>
        </p:txBody>
      </p:sp>
      <p:sp>
        <p:nvSpPr>
          <p:cNvPr id="544" name="Google Shape;544;p58"/>
          <p:cNvSpPr txBox="1"/>
          <p:nvPr>
            <p:ph idx="1" type="body"/>
          </p:nvPr>
        </p:nvSpPr>
        <p:spPr>
          <a:xfrm>
            <a:off x="1825475" y="3083650"/>
            <a:ext cx="9514500" cy="18318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1000"/>
              </a:spcBef>
              <a:spcAft>
                <a:spcPts val="0"/>
              </a:spcAft>
              <a:buClr>
                <a:schemeClr val="dk1"/>
              </a:buClr>
              <a:buSzPts val="1100"/>
              <a:buFont typeface="Arial"/>
              <a:buNone/>
            </a:pPr>
            <a:r>
              <a:rPr lang="en-US">
                <a:latin typeface="Consolas"/>
                <a:ea typeface="Consolas"/>
                <a:cs typeface="Consolas"/>
                <a:sym typeface="Consolas"/>
              </a:rPr>
              <a:t>SELECT  </a:t>
            </a:r>
            <a:endParaRPr>
              <a:latin typeface="Consolas"/>
              <a:ea typeface="Consolas"/>
              <a:cs typeface="Consolas"/>
              <a:sym typeface="Consolas"/>
            </a:endParaRPr>
          </a:p>
          <a:p>
            <a:pPr indent="0" lvl="0" marL="0" rtl="0" algn="l">
              <a:spcBef>
                <a:spcPts val="1000"/>
              </a:spcBef>
              <a:spcAft>
                <a:spcPts val="0"/>
              </a:spcAft>
              <a:buClr>
                <a:schemeClr val="dk1"/>
              </a:buClr>
              <a:buSzPts val="1100"/>
              <a:buFont typeface="Arial"/>
              <a:buNone/>
            </a:pPr>
            <a:r>
              <a:rPr lang="en-US">
                <a:latin typeface="Consolas"/>
                <a:ea typeface="Consolas"/>
                <a:cs typeface="Consolas"/>
                <a:sym typeface="Consolas"/>
              </a:rPr>
              <a:t>   CURRENT_DATE(), orderDate,</a:t>
            </a:r>
            <a:endParaRPr>
              <a:latin typeface="Consolas"/>
              <a:ea typeface="Consolas"/>
              <a:cs typeface="Consolas"/>
              <a:sym typeface="Consolas"/>
            </a:endParaRPr>
          </a:p>
          <a:p>
            <a:pPr indent="0" lvl="0" marL="0" rtl="0" algn="l">
              <a:spcBef>
                <a:spcPts val="1000"/>
              </a:spcBef>
              <a:spcAft>
                <a:spcPts val="0"/>
              </a:spcAft>
              <a:buClr>
                <a:schemeClr val="dk1"/>
              </a:buClr>
              <a:buSzPts val="1100"/>
              <a:buFont typeface="Arial"/>
              <a:buNone/>
            </a:pPr>
            <a:r>
              <a:rPr lang="en-US">
                <a:latin typeface="Consolas"/>
                <a:ea typeface="Consolas"/>
                <a:cs typeface="Consolas"/>
                <a:sym typeface="Consolas"/>
              </a:rPr>
              <a:t>   DATEDIFF(CURRENT_DATE() , orderDate) as 'Orders received Days', </a:t>
            </a:r>
            <a:endParaRPr>
              <a:latin typeface="Consolas"/>
              <a:ea typeface="Consolas"/>
              <a:cs typeface="Consolas"/>
              <a:sym typeface="Consolas"/>
            </a:endParaRPr>
          </a:p>
          <a:p>
            <a:pPr indent="0" lvl="0" marL="0" rtl="0" algn="l">
              <a:spcBef>
                <a:spcPts val="1000"/>
              </a:spcBef>
              <a:spcAft>
                <a:spcPts val="0"/>
              </a:spcAft>
              <a:buClr>
                <a:schemeClr val="dk1"/>
              </a:buClr>
              <a:buSzPts val="1100"/>
              <a:buFont typeface="Arial"/>
              <a:buNone/>
            </a:pPr>
            <a:r>
              <a:rPr lang="en-US">
                <a:latin typeface="Consolas"/>
                <a:ea typeface="Consolas"/>
                <a:cs typeface="Consolas"/>
                <a:sym typeface="Consolas"/>
              </a:rPr>
              <a:t>   DATEDIFF(CURRENT_DATE() , shippedDate) as 'Order Shipping Days'</a:t>
            </a:r>
            <a:endParaRPr>
              <a:latin typeface="Consolas"/>
              <a:ea typeface="Consolas"/>
              <a:cs typeface="Consolas"/>
              <a:sym typeface="Consolas"/>
            </a:endParaRPr>
          </a:p>
          <a:p>
            <a:pPr indent="0" lvl="0" marL="0" rtl="0" algn="l">
              <a:spcBef>
                <a:spcPts val="1000"/>
              </a:spcBef>
              <a:spcAft>
                <a:spcPts val="0"/>
              </a:spcAft>
              <a:buNone/>
            </a:pPr>
            <a:r>
              <a:rPr lang="en-US">
                <a:latin typeface="Consolas"/>
                <a:ea typeface="Consolas"/>
                <a:cs typeface="Consolas"/>
                <a:sym typeface="Consolas"/>
              </a:rPr>
              <a:t>from classicmodels.orders</a:t>
            </a:r>
            <a:endParaRPr>
              <a:latin typeface="Consolas"/>
              <a:ea typeface="Consolas"/>
              <a:cs typeface="Consolas"/>
              <a:sym typeface="Consolas"/>
            </a:endParaRPr>
          </a:p>
        </p:txBody>
      </p:sp>
      <p:sp>
        <p:nvSpPr>
          <p:cNvPr id="545" name="Google Shape;545;p58"/>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46" name="Google Shape;546;p58"/>
          <p:cNvSpPr txBox="1"/>
          <p:nvPr/>
        </p:nvSpPr>
        <p:spPr>
          <a:xfrm>
            <a:off x="556900" y="1646350"/>
            <a:ext cx="110379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900">
                <a:solidFill>
                  <a:schemeClr val="accent2"/>
                </a:solidFill>
              </a:rPr>
              <a:t>Let’s calculate the number of days between the </a:t>
            </a:r>
            <a:r>
              <a:rPr b="1" lang="en-US" sz="1900">
                <a:solidFill>
                  <a:schemeClr val="accent2"/>
                </a:solidFill>
              </a:rPr>
              <a:t>current date</a:t>
            </a:r>
            <a:r>
              <a:rPr lang="en-US" sz="1900">
                <a:solidFill>
                  <a:schemeClr val="accent2"/>
                </a:solidFill>
              </a:rPr>
              <a:t> and the </a:t>
            </a:r>
            <a:r>
              <a:rPr b="1" lang="en-US" sz="1900">
                <a:solidFill>
                  <a:schemeClr val="accent2"/>
                </a:solidFill>
              </a:rPr>
              <a:t>order received data</a:t>
            </a:r>
            <a:r>
              <a:rPr lang="en-US" sz="1900">
                <a:solidFill>
                  <a:schemeClr val="accent2"/>
                </a:solidFill>
              </a:rPr>
              <a:t>. Calculate the number of days between</a:t>
            </a:r>
            <a:r>
              <a:rPr b="1" lang="en-US" sz="1900">
                <a:solidFill>
                  <a:schemeClr val="accent2"/>
                </a:solidFill>
              </a:rPr>
              <a:t> current date</a:t>
            </a:r>
            <a:r>
              <a:rPr lang="en-US" sz="1900">
                <a:solidFill>
                  <a:schemeClr val="accent2"/>
                </a:solidFill>
              </a:rPr>
              <a:t> and </a:t>
            </a:r>
            <a:r>
              <a:rPr b="1" lang="en-US" sz="1900">
                <a:solidFill>
                  <a:schemeClr val="accent2"/>
                </a:solidFill>
              </a:rPr>
              <a:t>shipping date</a:t>
            </a:r>
            <a:r>
              <a:rPr lang="en-US" sz="1900">
                <a:solidFill>
                  <a:schemeClr val="accent2"/>
                </a:solidFill>
              </a:rPr>
              <a:t> of the orders table. We can utilize the </a:t>
            </a:r>
            <a:r>
              <a:rPr b="1" i="1" lang="en-US" sz="1900">
                <a:solidFill>
                  <a:schemeClr val="accent2"/>
                </a:solidFill>
              </a:rPr>
              <a:t>CURRENT_DATE()</a:t>
            </a:r>
            <a:r>
              <a:rPr lang="en-US" sz="1900">
                <a:solidFill>
                  <a:schemeClr val="accent2"/>
                </a:solidFill>
              </a:rPr>
              <a:t> function and the </a:t>
            </a:r>
            <a:r>
              <a:rPr b="1" i="1" lang="en-US" sz="1900">
                <a:solidFill>
                  <a:schemeClr val="accent2"/>
                </a:solidFill>
              </a:rPr>
              <a:t>DATEDIFF()</a:t>
            </a:r>
            <a:r>
              <a:rPr lang="en-US" sz="1900">
                <a:solidFill>
                  <a:schemeClr val="accent2"/>
                </a:solidFill>
              </a:rPr>
              <a:t> function. </a:t>
            </a:r>
            <a:endParaRPr sz="1900">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2"/>
          <p:cNvSpPr txBox="1"/>
          <p:nvPr>
            <p:ph type="title"/>
          </p:nvPr>
        </p:nvSpPr>
        <p:spPr>
          <a:xfrm>
            <a:off x="632333" y="728733"/>
            <a:ext cx="11360700" cy="7635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US"/>
              <a:t>Table of Contents</a:t>
            </a:r>
            <a:endParaRPr/>
          </a:p>
        </p:txBody>
      </p:sp>
      <p:sp>
        <p:nvSpPr>
          <p:cNvPr id="301" name="Google Shape;301;p32"/>
          <p:cNvSpPr txBox="1"/>
          <p:nvPr>
            <p:ph idx="1" type="body"/>
          </p:nvPr>
        </p:nvSpPr>
        <p:spPr>
          <a:xfrm>
            <a:off x="1006125" y="1416700"/>
            <a:ext cx="5773200" cy="4186200"/>
          </a:xfrm>
          <a:prstGeom prst="rect">
            <a:avLst/>
          </a:prstGeom>
        </p:spPr>
        <p:txBody>
          <a:bodyPr anchorCtr="0" anchor="t" bIns="121900" lIns="121900" spcFirstLastPara="1" rIns="121900" wrap="square" tIns="121900">
            <a:noAutofit/>
          </a:bodyPr>
          <a:lstStyle/>
          <a:p>
            <a:pPr indent="-342900" lvl="0" marL="457200" rtl="0" algn="l">
              <a:lnSpc>
                <a:spcPct val="95000"/>
              </a:lnSpc>
              <a:spcBef>
                <a:spcPts val="0"/>
              </a:spcBef>
              <a:spcAft>
                <a:spcPts val="0"/>
              </a:spcAft>
              <a:buSzPts val="1800"/>
              <a:buChar char="●"/>
            </a:pPr>
            <a:r>
              <a:rPr lang="en-US" sz="1800"/>
              <a:t>Overview of Aggregate Function.</a:t>
            </a:r>
            <a:endParaRPr sz="1800"/>
          </a:p>
          <a:p>
            <a:pPr indent="-342900" lvl="0" marL="457200" rtl="0" algn="l">
              <a:lnSpc>
                <a:spcPct val="95000"/>
              </a:lnSpc>
              <a:spcBef>
                <a:spcPts val="0"/>
              </a:spcBef>
              <a:spcAft>
                <a:spcPts val="0"/>
              </a:spcAft>
              <a:buSzPts val="1800"/>
              <a:buChar char="●"/>
            </a:pPr>
            <a:r>
              <a:rPr lang="en-US" sz="1800"/>
              <a:t>String Functions.</a:t>
            </a:r>
            <a:endParaRPr sz="1800"/>
          </a:p>
          <a:p>
            <a:pPr indent="-342900" lvl="0" marL="457200" rtl="0" algn="l">
              <a:lnSpc>
                <a:spcPct val="95000"/>
              </a:lnSpc>
              <a:spcBef>
                <a:spcPts val="0"/>
              </a:spcBef>
              <a:spcAft>
                <a:spcPts val="0"/>
              </a:spcAft>
              <a:buSzPts val="1800"/>
              <a:buChar char="●"/>
            </a:pPr>
            <a:r>
              <a:rPr lang="en-US" sz="1800"/>
              <a:t>Numeric/Math  Functions.</a:t>
            </a:r>
            <a:endParaRPr sz="1800"/>
          </a:p>
          <a:p>
            <a:pPr indent="-342900" lvl="0" marL="457200" rtl="0" algn="l">
              <a:lnSpc>
                <a:spcPct val="95000"/>
              </a:lnSpc>
              <a:spcBef>
                <a:spcPts val="0"/>
              </a:spcBef>
              <a:spcAft>
                <a:spcPts val="0"/>
              </a:spcAft>
              <a:buSzPts val="1800"/>
              <a:buChar char="●"/>
            </a:pPr>
            <a:r>
              <a:rPr lang="en-US" sz="1800"/>
              <a:t>Formats for Date and Time.</a:t>
            </a:r>
            <a:endParaRPr sz="1800"/>
          </a:p>
          <a:p>
            <a:pPr indent="-342900" lvl="0" marL="457200" rtl="0" algn="l">
              <a:spcBef>
                <a:spcPts val="0"/>
              </a:spcBef>
              <a:spcAft>
                <a:spcPts val="0"/>
              </a:spcAft>
              <a:buSzPts val="1800"/>
              <a:buChar char="●"/>
            </a:pPr>
            <a:r>
              <a:rPr lang="en-US" sz="1800"/>
              <a:t>Advanced Functions.</a:t>
            </a:r>
            <a:endParaRPr sz="1800"/>
          </a:p>
          <a:p>
            <a:pPr indent="-342900" lvl="0" marL="457200" rtl="0" algn="l">
              <a:spcBef>
                <a:spcPts val="0"/>
              </a:spcBef>
              <a:spcAft>
                <a:spcPts val="0"/>
              </a:spcAft>
              <a:buSzPts val="1800"/>
              <a:buChar char="●"/>
            </a:pPr>
            <a:r>
              <a:rPr lang="en-US" sz="1800"/>
              <a:t>MD5() Function.</a:t>
            </a:r>
            <a:endParaRPr sz="1800"/>
          </a:p>
          <a:p>
            <a:pPr indent="-342900" lvl="0" marL="457200" rtl="0" algn="l">
              <a:spcBef>
                <a:spcPts val="0"/>
              </a:spcBef>
              <a:spcAft>
                <a:spcPts val="0"/>
              </a:spcAft>
              <a:buSzPts val="1800"/>
              <a:buChar char="●"/>
            </a:pPr>
            <a:r>
              <a:rPr lang="en-US" sz="1800"/>
              <a:t>CAST() Function.</a:t>
            </a:r>
            <a:endParaRPr sz="1800"/>
          </a:p>
        </p:txBody>
      </p:sp>
      <p:sp>
        <p:nvSpPr>
          <p:cNvPr id="302" name="Google Shape;302;p32"/>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1700">
                <a:solidFill>
                  <a:schemeClr val="dk2"/>
                </a:solidFill>
              </a:rPr>
              <a:t>‹#›</a:t>
            </a:fld>
            <a:endParaRPr sz="1700">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9"/>
          <p:cNvSpPr txBox="1"/>
          <p:nvPr>
            <p:ph type="title"/>
          </p:nvPr>
        </p:nvSpPr>
        <p:spPr>
          <a:xfrm>
            <a:off x="568017" y="86791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200"/>
              <a:t>Advanced Functions</a:t>
            </a:r>
            <a:endParaRPr sz="3200"/>
          </a:p>
        </p:txBody>
      </p:sp>
      <p:sp>
        <p:nvSpPr>
          <p:cNvPr id="553" name="Google Shape;553;p59"/>
          <p:cNvSpPr txBox="1"/>
          <p:nvPr>
            <p:ph idx="1" type="body"/>
          </p:nvPr>
        </p:nvSpPr>
        <p:spPr>
          <a:xfrm>
            <a:off x="997475" y="1653850"/>
            <a:ext cx="10392900" cy="19182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Clr>
                <a:schemeClr val="dk1"/>
              </a:buClr>
              <a:buSzPts val="1100"/>
              <a:buFont typeface="Arial"/>
              <a:buNone/>
            </a:pPr>
            <a:r>
              <a:rPr lang="en-US" sz="2000">
                <a:highlight>
                  <a:srgbClr val="FFFFFF"/>
                </a:highlight>
              </a:rPr>
              <a:t>Let's demonstrate the most commonly used SQL</a:t>
            </a:r>
            <a:r>
              <a:rPr lang="en-US" sz="2000">
                <a:solidFill>
                  <a:schemeClr val="lt2"/>
                </a:solidFill>
              </a:rPr>
              <a:t> </a:t>
            </a:r>
            <a:r>
              <a:rPr lang="en-US" sz="2000">
                <a:highlight>
                  <a:srgbClr val="FFFFFF"/>
                </a:highlight>
              </a:rPr>
              <a:t>Advanced Functions that allow you to manipulate data effectively.</a:t>
            </a:r>
            <a:endParaRPr sz="2000"/>
          </a:p>
        </p:txBody>
      </p:sp>
      <p:sp>
        <p:nvSpPr>
          <p:cNvPr id="554" name="Google Shape;554;p5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6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US" sz="3500"/>
              <a:t> Advanced Functions →</a:t>
            </a:r>
            <a:r>
              <a:rPr b="1" lang="en-US" sz="3500"/>
              <a:t> IF() </a:t>
            </a:r>
            <a:r>
              <a:rPr lang="en-US" sz="3500"/>
              <a:t>Function</a:t>
            </a:r>
            <a:endParaRPr sz="3500"/>
          </a:p>
        </p:txBody>
      </p:sp>
      <p:sp>
        <p:nvSpPr>
          <p:cNvPr id="561" name="Google Shape;561;p60"/>
          <p:cNvSpPr txBox="1"/>
          <p:nvPr>
            <p:ph idx="1" type="body"/>
          </p:nvPr>
        </p:nvSpPr>
        <p:spPr>
          <a:xfrm>
            <a:off x="558650" y="1653850"/>
            <a:ext cx="11098500" cy="16191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1000"/>
              </a:spcBef>
              <a:spcAft>
                <a:spcPts val="0"/>
              </a:spcAft>
              <a:buSzPts val="1800"/>
              <a:buChar char="❑"/>
            </a:pPr>
            <a:r>
              <a:rPr lang="en-US" sz="1800"/>
              <a:t>The </a:t>
            </a:r>
            <a:r>
              <a:rPr b="1" lang="en-US" sz="1800"/>
              <a:t>IF() </a:t>
            </a:r>
            <a:r>
              <a:rPr lang="en-US" sz="1800"/>
              <a:t>function </a:t>
            </a:r>
            <a:r>
              <a:rPr lang="en-US" sz="1800"/>
              <a:t>returns one value if a condition evaluates to </a:t>
            </a:r>
            <a:r>
              <a:rPr b="1" lang="en-US" sz="1800"/>
              <a:t>TRUE</a:t>
            </a:r>
            <a:r>
              <a:rPr lang="en-US" sz="1800"/>
              <a:t>, or another value if it evaluates to </a:t>
            </a:r>
            <a:r>
              <a:rPr b="1" lang="en-US" sz="1800"/>
              <a:t>FALSE</a:t>
            </a:r>
            <a:r>
              <a:rPr lang="en-US" sz="1800"/>
              <a:t>.</a:t>
            </a:r>
            <a:endParaRPr sz="1800"/>
          </a:p>
          <a:p>
            <a:pPr indent="-342900" lvl="0" marL="457200" rtl="0" algn="l">
              <a:lnSpc>
                <a:spcPct val="100000"/>
              </a:lnSpc>
              <a:spcBef>
                <a:spcPts val="1000"/>
              </a:spcBef>
              <a:spcAft>
                <a:spcPts val="0"/>
              </a:spcAft>
              <a:buSzPts val="1800"/>
              <a:buChar char="❑"/>
            </a:pPr>
            <a:r>
              <a:rPr lang="en-US" sz="1800"/>
              <a:t>Syntax:  </a:t>
            </a:r>
            <a:r>
              <a:rPr b="1" lang="en-US">
                <a:solidFill>
                  <a:srgbClr val="EF7A24"/>
                </a:solidFill>
                <a:latin typeface="Century Gothic"/>
                <a:ea typeface="Century Gothic"/>
                <a:cs typeface="Century Gothic"/>
                <a:sym typeface="Century Gothic"/>
              </a:rPr>
              <a:t>IF( condition, [value_if_true], [value_if_false] )</a:t>
            </a:r>
            <a:endParaRPr b="1">
              <a:solidFill>
                <a:schemeClr val="accent3"/>
              </a:solidFill>
            </a:endParaRPr>
          </a:p>
          <a:p>
            <a:pPr indent="0" lvl="0" marL="0" rtl="0" algn="l">
              <a:spcBef>
                <a:spcPts val="1000"/>
              </a:spcBef>
              <a:spcAft>
                <a:spcPts val="0"/>
              </a:spcAft>
              <a:buSzPts val="2000"/>
              <a:buNone/>
            </a:pPr>
            <a:r>
              <a:rPr b="1" lang="en-US" sz="1600">
                <a:solidFill>
                  <a:schemeClr val="dk2"/>
                </a:solidFill>
              </a:rPr>
              <a:t>Example: </a:t>
            </a:r>
            <a:endParaRPr b="1" sz="1050">
              <a:solidFill>
                <a:schemeClr val="dk2"/>
              </a:solidFill>
              <a:highlight>
                <a:srgbClr val="FFFFFF"/>
              </a:highlight>
              <a:latin typeface="Courier New"/>
              <a:ea typeface="Courier New"/>
              <a:cs typeface="Courier New"/>
              <a:sym typeface="Courier New"/>
            </a:endParaRPr>
          </a:p>
          <a:p>
            <a:pPr indent="0" lvl="0" marL="101600" marR="101600" rtl="0" algn="l">
              <a:lnSpc>
                <a:spcPct val="142857"/>
              </a:lnSpc>
              <a:spcBef>
                <a:spcPts val="0"/>
              </a:spcBef>
              <a:spcAft>
                <a:spcPts val="0"/>
              </a:spcAft>
              <a:buSzPts val="2000"/>
              <a:buNone/>
            </a:pPr>
            <a:r>
              <a:t/>
            </a:r>
            <a:endParaRPr b="1" sz="1150">
              <a:solidFill>
                <a:srgbClr val="333333"/>
              </a:solidFill>
              <a:highlight>
                <a:srgbClr val="EFF1F9"/>
              </a:highlight>
              <a:latin typeface="Courier New"/>
              <a:ea typeface="Courier New"/>
              <a:cs typeface="Courier New"/>
              <a:sym typeface="Courier New"/>
            </a:endParaRPr>
          </a:p>
          <a:p>
            <a:pPr indent="0" lvl="0" marL="0" rtl="0" algn="l">
              <a:lnSpc>
                <a:spcPct val="100000"/>
              </a:lnSpc>
              <a:spcBef>
                <a:spcPts val="1000"/>
              </a:spcBef>
              <a:spcAft>
                <a:spcPts val="0"/>
              </a:spcAft>
              <a:buSzPts val="2000"/>
              <a:buNone/>
            </a:pPr>
            <a:r>
              <a:t/>
            </a:r>
            <a:endParaRPr sz="1200">
              <a:solidFill>
                <a:srgbClr val="333333"/>
              </a:solidFill>
              <a:highlight>
                <a:srgbClr val="FFFFFF"/>
              </a:highlight>
              <a:latin typeface="Arial"/>
              <a:ea typeface="Arial"/>
              <a:cs typeface="Arial"/>
              <a:sym typeface="Arial"/>
            </a:endParaRPr>
          </a:p>
        </p:txBody>
      </p:sp>
      <p:sp>
        <p:nvSpPr>
          <p:cNvPr id="562" name="Google Shape;562;p6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63" name="Google Shape;563;p60"/>
          <p:cNvSpPr txBox="1"/>
          <p:nvPr/>
        </p:nvSpPr>
        <p:spPr>
          <a:xfrm>
            <a:off x="956450" y="3227650"/>
            <a:ext cx="10546500" cy="3150300"/>
          </a:xfrm>
          <a:prstGeom prst="rect">
            <a:avLst/>
          </a:prstGeom>
          <a:solidFill>
            <a:srgbClr val="D9EAD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11150" lvl="0" marL="457200" rtl="0" algn="l">
              <a:spcBef>
                <a:spcPts val="0"/>
              </a:spcBef>
              <a:spcAft>
                <a:spcPts val="0"/>
              </a:spcAft>
              <a:buSzPts val="1300"/>
              <a:buChar char="❖"/>
            </a:pPr>
            <a:r>
              <a:rPr lang="en-US" sz="1700">
                <a:latin typeface="Consolas"/>
                <a:ea typeface="Consolas"/>
                <a:cs typeface="Consolas"/>
                <a:sym typeface="Consolas"/>
              </a:rPr>
              <a:t>SELECT IF(100&lt;200, 'yes', 'no'); </a:t>
            </a:r>
            <a:r>
              <a:rPr i="1" lang="en-US" sz="1700">
                <a:solidFill>
                  <a:srgbClr val="09507C"/>
                </a:solidFill>
                <a:latin typeface="Consolas"/>
                <a:ea typeface="Consolas"/>
                <a:cs typeface="Consolas"/>
                <a:sym typeface="Consolas"/>
              </a:rPr>
              <a:t>#Result →  'yes'</a:t>
            </a:r>
            <a:endParaRPr i="1" sz="1700">
              <a:solidFill>
                <a:srgbClr val="09507C"/>
              </a:solidFill>
              <a:latin typeface="Consolas"/>
              <a:ea typeface="Consolas"/>
              <a:cs typeface="Consolas"/>
              <a:sym typeface="Consolas"/>
            </a:endParaRPr>
          </a:p>
          <a:p>
            <a:pPr indent="0" lvl="0" marL="457200" rtl="0" algn="l">
              <a:spcBef>
                <a:spcPts val="1000"/>
              </a:spcBef>
              <a:spcAft>
                <a:spcPts val="0"/>
              </a:spcAft>
              <a:buNone/>
            </a:pPr>
            <a:r>
              <a:t/>
            </a:r>
            <a:endParaRPr i="1" sz="1700">
              <a:solidFill>
                <a:srgbClr val="09507C"/>
              </a:solidFill>
              <a:latin typeface="Consolas"/>
              <a:ea typeface="Consolas"/>
              <a:cs typeface="Consolas"/>
              <a:sym typeface="Consolas"/>
            </a:endParaRPr>
          </a:p>
          <a:p>
            <a:pPr indent="-317500" lvl="0" marL="457200" rtl="0" algn="l">
              <a:spcBef>
                <a:spcPts val="1000"/>
              </a:spcBef>
              <a:spcAft>
                <a:spcPts val="0"/>
              </a:spcAft>
              <a:buSzPts val="1400"/>
              <a:buChar char="❖"/>
            </a:pPr>
            <a:r>
              <a:rPr lang="en-US" sz="1700">
                <a:latin typeface="Consolas"/>
                <a:ea typeface="Consolas"/>
                <a:cs typeface="Consolas"/>
                <a:sym typeface="Consolas"/>
              </a:rPr>
              <a:t>SELECT IF(500&lt;1000, 5, 10);</a:t>
            </a:r>
            <a:r>
              <a:rPr lang="en-US" sz="1600">
                <a:latin typeface="Consolas"/>
                <a:ea typeface="Consolas"/>
                <a:cs typeface="Consolas"/>
                <a:sym typeface="Consolas"/>
              </a:rPr>
              <a:t> </a:t>
            </a:r>
            <a:r>
              <a:rPr i="1" lang="en-US" sz="1600">
                <a:solidFill>
                  <a:srgbClr val="09507C"/>
                </a:solidFill>
                <a:latin typeface="Consolas"/>
                <a:ea typeface="Consolas"/>
                <a:cs typeface="Consolas"/>
                <a:sym typeface="Consolas"/>
              </a:rPr>
              <a:t>#Result → 5 //Return 5 if the condition is TRUE, or 10 if the condition is FALSE:</a:t>
            </a:r>
            <a:endParaRPr i="1" sz="1600">
              <a:solidFill>
                <a:srgbClr val="09507C"/>
              </a:solidFill>
              <a:latin typeface="Consolas"/>
              <a:ea typeface="Consolas"/>
              <a:cs typeface="Consolas"/>
              <a:sym typeface="Consolas"/>
            </a:endParaRPr>
          </a:p>
          <a:p>
            <a:pPr indent="0" lvl="0" marL="457200" rtl="0" algn="l">
              <a:spcBef>
                <a:spcPts val="1000"/>
              </a:spcBef>
              <a:spcAft>
                <a:spcPts val="0"/>
              </a:spcAft>
              <a:buNone/>
            </a:pPr>
            <a:r>
              <a:t/>
            </a:r>
            <a:endParaRPr i="1" sz="1600">
              <a:solidFill>
                <a:srgbClr val="09507C"/>
              </a:solidFill>
              <a:latin typeface="Consolas"/>
              <a:ea typeface="Consolas"/>
              <a:cs typeface="Consolas"/>
              <a:sym typeface="Consolas"/>
            </a:endParaRPr>
          </a:p>
          <a:p>
            <a:pPr indent="-311150" lvl="0" marL="457200" rtl="0" algn="l">
              <a:spcBef>
                <a:spcPts val="1000"/>
              </a:spcBef>
              <a:spcAft>
                <a:spcPts val="0"/>
              </a:spcAft>
              <a:buSzPts val="1300"/>
              <a:buChar char="❖"/>
            </a:pPr>
            <a:r>
              <a:rPr lang="en-US" sz="1700">
                <a:latin typeface="Consolas"/>
                <a:ea typeface="Consolas"/>
                <a:cs typeface="Consolas"/>
                <a:sym typeface="Consolas"/>
              </a:rPr>
              <a:t>SELECT OrderNumber, quantityOrdered, IF(quantityOrdered&gt;30, "MORE", "LESS") FROM OrderDetails; </a:t>
            </a:r>
            <a:endParaRPr sz="1700">
              <a:latin typeface="Consolas"/>
              <a:ea typeface="Consolas"/>
              <a:cs typeface="Consolas"/>
              <a:sym typeface="Consolas"/>
            </a:endParaRPr>
          </a:p>
          <a:p>
            <a:pPr indent="0" lvl="0" marL="457200" rtl="0" algn="l">
              <a:spcBef>
                <a:spcPts val="1000"/>
              </a:spcBef>
              <a:spcAft>
                <a:spcPts val="1000"/>
              </a:spcAft>
              <a:buNone/>
            </a:pPr>
            <a:r>
              <a:rPr i="1" lang="en-US" sz="1700">
                <a:solidFill>
                  <a:srgbClr val="09507C"/>
                </a:solidFill>
                <a:latin typeface="Consolas"/>
                <a:ea typeface="Consolas"/>
                <a:cs typeface="Consolas"/>
                <a:sym typeface="Consolas"/>
              </a:rPr>
              <a:t># Result → Return "MORE" if the condition is TRUE, or "LESS" if the condition is FALSE:</a:t>
            </a:r>
            <a:endParaRPr i="1" sz="1700">
              <a:solidFill>
                <a:srgbClr val="09507C"/>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1"/>
          <p:cNvSpPr txBox="1"/>
          <p:nvPr>
            <p:ph type="title"/>
          </p:nvPr>
        </p:nvSpPr>
        <p:spPr>
          <a:xfrm>
            <a:off x="437092" y="85783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 </a:t>
            </a:r>
            <a:r>
              <a:rPr b="1" lang="en-US" sz="3500"/>
              <a:t>IF() </a:t>
            </a:r>
            <a:r>
              <a:rPr lang="en-US" sz="3500"/>
              <a:t>Function</a:t>
            </a:r>
            <a:endParaRPr/>
          </a:p>
        </p:txBody>
      </p:sp>
      <p:sp>
        <p:nvSpPr>
          <p:cNvPr id="570" name="Google Shape;570;p6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571" name="Google Shape;571;p61"/>
          <p:cNvSpPr txBox="1"/>
          <p:nvPr/>
        </p:nvSpPr>
        <p:spPr>
          <a:xfrm>
            <a:off x="581725" y="2735475"/>
            <a:ext cx="10746600" cy="769500"/>
          </a:xfrm>
          <a:prstGeom prst="rect">
            <a:avLst/>
          </a:prstGeom>
          <a:solidFill>
            <a:srgbClr val="CFE2F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Consolas"/>
                <a:ea typeface="Consolas"/>
                <a:cs typeface="Consolas"/>
                <a:sym typeface="Consolas"/>
              </a:rPr>
              <a:t>SELECT OrderNumber, quantityOrdered, </a:t>
            </a:r>
            <a:r>
              <a:rPr lang="en-US" sz="1900">
                <a:highlight>
                  <a:srgbClr val="F9E3E3"/>
                </a:highlight>
                <a:latin typeface="Consolas"/>
                <a:ea typeface="Consolas"/>
                <a:cs typeface="Consolas"/>
                <a:sym typeface="Consolas"/>
              </a:rPr>
              <a:t>IF(quantityOrdered&gt;30, "MORE", "LESS")</a:t>
            </a:r>
            <a:r>
              <a:rPr lang="en-US" sz="1900">
                <a:latin typeface="Consolas"/>
                <a:ea typeface="Consolas"/>
                <a:cs typeface="Consolas"/>
                <a:sym typeface="Consolas"/>
              </a:rPr>
              <a:t> FROM classicmodels.OrderDetails; </a:t>
            </a:r>
            <a:endParaRPr sz="1900">
              <a:latin typeface="Consolas"/>
              <a:ea typeface="Consolas"/>
              <a:cs typeface="Consolas"/>
              <a:sym typeface="Consolas"/>
            </a:endParaRPr>
          </a:p>
        </p:txBody>
      </p:sp>
      <p:sp>
        <p:nvSpPr>
          <p:cNvPr id="572" name="Google Shape;572;p61"/>
          <p:cNvSpPr txBox="1"/>
          <p:nvPr/>
        </p:nvSpPr>
        <p:spPr>
          <a:xfrm>
            <a:off x="665200" y="1542000"/>
            <a:ext cx="10877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solidFill>
                  <a:srgbClr val="351C75"/>
                </a:solidFill>
              </a:rPr>
              <a:t>Example 1: </a:t>
            </a:r>
            <a:r>
              <a:rPr lang="en-US" sz="1800"/>
              <a:t>Let's utilize the </a:t>
            </a:r>
            <a:r>
              <a:rPr b="1" i="1" lang="en-US" sz="1800"/>
              <a:t>OrderDetails </a:t>
            </a:r>
            <a:r>
              <a:rPr lang="en-US" sz="1800"/>
              <a:t>table from the </a:t>
            </a:r>
            <a:r>
              <a:rPr b="1" i="1" lang="en-US" sz="1800"/>
              <a:t>classicmodel </a:t>
            </a:r>
            <a:r>
              <a:rPr lang="en-US" sz="1800"/>
              <a:t>database. The following query will return</a:t>
            </a:r>
            <a:r>
              <a:rPr b="1" lang="en-US" sz="1800">
                <a:solidFill>
                  <a:schemeClr val="dk2"/>
                </a:solidFill>
              </a:rPr>
              <a:t> "MORE"</a:t>
            </a:r>
            <a:r>
              <a:rPr lang="en-US" sz="1800"/>
              <a:t> if the number of items ordered is greater than 30, and </a:t>
            </a:r>
            <a:r>
              <a:rPr b="1" lang="en-US" sz="1800">
                <a:solidFill>
                  <a:schemeClr val="dk2"/>
                </a:solidFill>
              </a:rPr>
              <a:t>"LESS"</a:t>
            </a:r>
            <a:r>
              <a:rPr lang="en-US" sz="1800"/>
              <a:t> if the number of items ordered is less than 30.</a:t>
            </a:r>
            <a:endParaRPr sz="1800"/>
          </a:p>
        </p:txBody>
      </p:sp>
      <p:sp>
        <p:nvSpPr>
          <p:cNvPr id="573" name="Google Shape;573;p61"/>
          <p:cNvSpPr txBox="1"/>
          <p:nvPr/>
        </p:nvSpPr>
        <p:spPr>
          <a:xfrm>
            <a:off x="581725" y="3597075"/>
            <a:ext cx="108195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solidFill>
                  <a:srgbClr val="351C75"/>
                </a:solidFill>
                <a:latin typeface="Century Gothic"/>
                <a:ea typeface="Century Gothic"/>
                <a:cs typeface="Century Gothic"/>
                <a:sym typeface="Century Gothic"/>
              </a:rPr>
              <a:t>Example 2:</a:t>
            </a:r>
            <a:r>
              <a:rPr lang="en-US" sz="1800">
                <a:solidFill>
                  <a:schemeClr val="dk1"/>
                </a:solidFill>
                <a:highlight>
                  <a:srgbClr val="FFFFFF"/>
                </a:highlight>
                <a:latin typeface="Century Gothic"/>
                <a:ea typeface="Century Gothic"/>
                <a:cs typeface="Century Gothic"/>
                <a:sym typeface="Century Gothic"/>
              </a:rPr>
              <a:t> </a:t>
            </a:r>
            <a:r>
              <a:rPr lang="en-US" sz="1800"/>
              <a:t>The</a:t>
            </a:r>
            <a:r>
              <a:rPr b="1" lang="en-US" sz="1800"/>
              <a:t> IF() </a:t>
            </a:r>
            <a:r>
              <a:rPr lang="en-US" sz="1800"/>
              <a:t>function is useful when it combines with an aggregate function. Suppose you want to know how many orders have been shipped and cancelled. You can use the </a:t>
            </a:r>
            <a:r>
              <a:rPr b="1" lang="en-US" sz="1800"/>
              <a:t>IF() </a:t>
            </a:r>
            <a:r>
              <a:rPr lang="en-US" sz="1800"/>
              <a:t>function with the </a:t>
            </a:r>
            <a:r>
              <a:rPr b="1" lang="en-US" sz="1800"/>
              <a:t>SUM()</a:t>
            </a:r>
            <a:r>
              <a:rPr lang="en-US" sz="1800"/>
              <a:t> function as the following query:</a:t>
            </a:r>
            <a:endParaRPr sz="1800">
              <a:latin typeface="Century Gothic"/>
              <a:ea typeface="Century Gothic"/>
              <a:cs typeface="Century Gothic"/>
              <a:sym typeface="Century Gothic"/>
            </a:endParaRPr>
          </a:p>
        </p:txBody>
      </p:sp>
      <p:sp>
        <p:nvSpPr>
          <p:cNvPr id="574" name="Google Shape;574;p61"/>
          <p:cNvSpPr txBox="1"/>
          <p:nvPr/>
        </p:nvSpPr>
        <p:spPr>
          <a:xfrm>
            <a:off x="2570025" y="4704975"/>
            <a:ext cx="6514200" cy="1416000"/>
          </a:xfrm>
          <a:prstGeom prst="rect">
            <a:avLst/>
          </a:prstGeom>
          <a:solidFill>
            <a:srgbClr val="EFF1F9"/>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SUM(IF(status = 'Shipped', 1, 0)) AS Shipped,</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SUM(IF(status = 'Cancelled', 1, 0)) AS Cancelled</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    classicmodels.orders;</a:t>
            </a:r>
            <a:endParaRPr sz="1600">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2"/>
          <p:cNvSpPr txBox="1"/>
          <p:nvPr>
            <p:ph type="title"/>
          </p:nvPr>
        </p:nvSpPr>
        <p:spPr>
          <a:xfrm>
            <a:off x="488975" y="973675"/>
            <a:ext cx="109014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100"/>
              <a:t>Advanced Functions → </a:t>
            </a:r>
            <a:r>
              <a:rPr lang="en-US" sz="3100"/>
              <a:t>IFNULL() unction</a:t>
            </a:r>
            <a:endParaRPr sz="3100"/>
          </a:p>
        </p:txBody>
      </p:sp>
      <p:sp>
        <p:nvSpPr>
          <p:cNvPr id="581" name="Google Shape;581;p62"/>
          <p:cNvSpPr txBox="1"/>
          <p:nvPr>
            <p:ph idx="1" type="body"/>
          </p:nvPr>
        </p:nvSpPr>
        <p:spPr>
          <a:xfrm>
            <a:off x="558650" y="1653850"/>
            <a:ext cx="11169300" cy="10362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2000"/>
              <a:t>The </a:t>
            </a:r>
            <a:r>
              <a:rPr b="1" lang="en-US" sz="2000"/>
              <a:t>IFNULL()</a:t>
            </a:r>
            <a:r>
              <a:rPr lang="en-US" sz="2000"/>
              <a:t> Function is one of the MySQL control flow functions that accepts two arguments and returns</a:t>
            </a:r>
            <a:r>
              <a:rPr lang="en-US" sz="2000">
                <a:highlight>
                  <a:srgbClr val="CFE2F3"/>
                </a:highlight>
              </a:rPr>
              <a:t> the first argument if it is not NULL. Otherwise, the IFNULL function returns the second argument.</a:t>
            </a:r>
            <a:endParaRPr sz="2000"/>
          </a:p>
        </p:txBody>
      </p:sp>
      <p:sp>
        <p:nvSpPr>
          <p:cNvPr id="582" name="Google Shape;582;p6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583" name="Google Shape;583;p62"/>
          <p:cNvPicPr preferRelativeResize="0"/>
          <p:nvPr/>
        </p:nvPicPr>
        <p:blipFill rotWithShape="1">
          <a:blip r:embed="rId3">
            <a:alphaModFix/>
          </a:blip>
          <a:srcRect b="25182" l="42882" r="36285" t="41674"/>
          <a:stretch/>
        </p:blipFill>
        <p:spPr>
          <a:xfrm>
            <a:off x="6661425" y="2521975"/>
            <a:ext cx="4421323" cy="3956750"/>
          </a:xfrm>
          <a:prstGeom prst="rect">
            <a:avLst/>
          </a:prstGeom>
          <a:noFill/>
          <a:ln cap="flat" cmpd="sng" w="9525">
            <a:solidFill>
              <a:schemeClr val="dk2"/>
            </a:solidFill>
            <a:prstDash val="solid"/>
            <a:round/>
            <a:headEnd len="sm" w="sm" type="none"/>
            <a:tailEnd len="sm" w="sm" type="none"/>
          </a:ln>
        </p:spPr>
      </p:pic>
      <p:sp>
        <p:nvSpPr>
          <p:cNvPr id="584" name="Google Shape;584;p62"/>
          <p:cNvSpPr txBox="1"/>
          <p:nvPr/>
        </p:nvSpPr>
        <p:spPr>
          <a:xfrm>
            <a:off x="617825" y="3005825"/>
            <a:ext cx="58227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2"/>
                </a:solidFill>
              </a:rPr>
              <a:t>Consider the customer's table. You will notice that column </a:t>
            </a:r>
            <a:r>
              <a:rPr b="1" lang="en-US" sz="1800">
                <a:solidFill>
                  <a:schemeClr val="accent2"/>
                </a:solidFill>
              </a:rPr>
              <a:t>addressLine2 </a:t>
            </a:r>
            <a:r>
              <a:rPr lang="en-US" sz="1800">
                <a:solidFill>
                  <a:schemeClr val="accent2"/>
                </a:solidFill>
              </a:rPr>
              <a:t>has some </a:t>
            </a:r>
            <a:r>
              <a:rPr b="1" i="1" lang="en-US" sz="1800">
                <a:solidFill>
                  <a:schemeClr val="accent2"/>
                </a:solidFill>
              </a:rPr>
              <a:t>NULL </a:t>
            </a:r>
            <a:r>
              <a:rPr lang="en-US" sz="1800">
                <a:solidFill>
                  <a:schemeClr val="accent2"/>
                </a:solidFill>
              </a:rPr>
              <a:t>values. We can set the condition if </a:t>
            </a:r>
            <a:r>
              <a:rPr b="1" lang="en-US" sz="1800">
                <a:solidFill>
                  <a:schemeClr val="accent2"/>
                </a:solidFill>
              </a:rPr>
              <a:t>addressLine2 </a:t>
            </a:r>
            <a:r>
              <a:rPr lang="en-US" sz="1800">
                <a:solidFill>
                  <a:schemeClr val="accent2"/>
                </a:solidFill>
              </a:rPr>
              <a:t>is </a:t>
            </a:r>
            <a:r>
              <a:rPr b="1" i="1" lang="en-US" sz="1800">
                <a:solidFill>
                  <a:schemeClr val="accent2"/>
                </a:solidFill>
              </a:rPr>
              <a:t>NULL</a:t>
            </a:r>
            <a:r>
              <a:rPr lang="en-US" sz="1800">
                <a:solidFill>
                  <a:schemeClr val="accent2"/>
                </a:solidFill>
              </a:rPr>
              <a:t>, and then print </a:t>
            </a:r>
            <a:r>
              <a:rPr b="1" lang="en-US" sz="1800">
                <a:solidFill>
                  <a:schemeClr val="accent2"/>
                </a:solidFill>
              </a:rPr>
              <a:t>addressLine1</a:t>
            </a:r>
            <a:r>
              <a:rPr lang="en-US" sz="1800">
                <a:solidFill>
                  <a:schemeClr val="accent2"/>
                </a:solidFill>
              </a:rPr>
              <a:t>. </a:t>
            </a:r>
            <a:endParaRPr sz="1800">
              <a:solidFill>
                <a:schemeClr val="accent2"/>
              </a:solidFill>
            </a:endParaRPr>
          </a:p>
          <a:p>
            <a:pPr indent="0" lvl="0" marL="0" rtl="0" algn="l">
              <a:spcBef>
                <a:spcPts val="0"/>
              </a:spcBef>
              <a:spcAft>
                <a:spcPts val="0"/>
              </a:spcAft>
              <a:buNone/>
            </a:pPr>
            <a:r>
              <a:t/>
            </a:r>
            <a:endParaRPr sz="1800">
              <a:solidFill>
                <a:schemeClr val="accent2"/>
              </a:solidFill>
            </a:endParaRPr>
          </a:p>
          <a:p>
            <a:pPr indent="0" lvl="0" marL="0" rtl="0" algn="l">
              <a:spcBef>
                <a:spcPts val="0"/>
              </a:spcBef>
              <a:spcAft>
                <a:spcPts val="0"/>
              </a:spcAft>
              <a:buClr>
                <a:schemeClr val="dk1"/>
              </a:buClr>
              <a:buSzPts val="1100"/>
              <a:buFont typeface="Arial"/>
              <a:buNone/>
            </a:pPr>
            <a:r>
              <a:rPr lang="en-US" sz="1800">
                <a:solidFill>
                  <a:schemeClr val="accent2"/>
                </a:solidFill>
              </a:rPr>
              <a:t>The query is shown on the next slide.</a:t>
            </a:r>
            <a:endParaRPr sz="1800">
              <a:solidFill>
                <a:schemeClr val="accen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3"/>
          <p:cNvSpPr txBox="1"/>
          <p:nvPr>
            <p:ph type="title"/>
          </p:nvPr>
        </p:nvSpPr>
        <p:spPr>
          <a:xfrm>
            <a:off x="487000" y="973675"/>
            <a:ext cx="10903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Advanced Functions → IFNULL() function  - (Continued)</a:t>
            </a:r>
            <a:endParaRPr/>
          </a:p>
        </p:txBody>
      </p:sp>
      <p:sp>
        <p:nvSpPr>
          <p:cNvPr id="591" name="Google Shape;591;p63"/>
          <p:cNvSpPr txBox="1"/>
          <p:nvPr>
            <p:ph idx="1" type="body"/>
          </p:nvPr>
        </p:nvSpPr>
        <p:spPr>
          <a:xfrm>
            <a:off x="487000" y="1631425"/>
            <a:ext cx="10651800" cy="979500"/>
          </a:xfrm>
          <a:prstGeom prst="rect">
            <a:avLst/>
          </a:prstGeom>
          <a:solidFill>
            <a:srgbClr val="FCE5CD"/>
          </a:solidFill>
          <a:ln cap="flat" cmpd="sng" w="9525">
            <a:solidFill>
              <a:srgbClr val="000000"/>
            </a:solidFill>
            <a:prstDash val="dash"/>
            <a:round/>
            <a:headEnd len="sm" w="sm" type="none"/>
            <a:tailEnd len="sm" w="sm" type="none"/>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US">
                <a:solidFill>
                  <a:srgbClr val="000000"/>
                </a:solidFill>
                <a:latin typeface="Consolas"/>
                <a:ea typeface="Consolas"/>
                <a:cs typeface="Consolas"/>
                <a:sym typeface="Consolas"/>
              </a:rPr>
              <a:t>SELECT customerNumber, addressLine1, addressLine2, </a:t>
            </a:r>
            <a:endParaRPr>
              <a:solidFill>
                <a:srgbClr val="000000"/>
              </a:solidFill>
              <a:latin typeface="Consolas"/>
              <a:ea typeface="Consolas"/>
              <a:cs typeface="Consolas"/>
              <a:sym typeface="Consolas"/>
            </a:endParaRPr>
          </a:p>
          <a:p>
            <a:pPr indent="0" lvl="0" marL="0" rtl="0" algn="l">
              <a:spcBef>
                <a:spcPts val="0"/>
              </a:spcBef>
              <a:spcAft>
                <a:spcPts val="0"/>
              </a:spcAft>
              <a:buNone/>
            </a:pPr>
            <a:r>
              <a:rPr lang="en-US">
                <a:solidFill>
                  <a:srgbClr val="000000"/>
                </a:solidFill>
                <a:highlight>
                  <a:srgbClr val="CFE2F3"/>
                </a:highlight>
                <a:latin typeface="Consolas"/>
                <a:ea typeface="Consolas"/>
                <a:cs typeface="Consolas"/>
                <a:sym typeface="Consolas"/>
              </a:rPr>
              <a:t>IFNULL(addressLine2, addressLine1) as CustomerAddress </a:t>
            </a:r>
            <a:endParaRPr>
              <a:solidFill>
                <a:srgbClr val="000000"/>
              </a:solidFill>
              <a:highlight>
                <a:srgbClr val="CFE2F3"/>
              </a:highlight>
              <a:latin typeface="Consolas"/>
              <a:ea typeface="Consolas"/>
              <a:cs typeface="Consolas"/>
              <a:sym typeface="Consolas"/>
            </a:endParaRPr>
          </a:p>
          <a:p>
            <a:pPr indent="0" lvl="0" marL="0" rtl="0" algn="l">
              <a:spcBef>
                <a:spcPts val="0"/>
              </a:spcBef>
              <a:spcAft>
                <a:spcPts val="0"/>
              </a:spcAft>
              <a:buNone/>
            </a:pPr>
            <a:r>
              <a:rPr lang="en-US">
                <a:solidFill>
                  <a:srgbClr val="000000"/>
                </a:solidFill>
                <a:latin typeface="Consolas"/>
                <a:ea typeface="Consolas"/>
                <a:cs typeface="Consolas"/>
                <a:sym typeface="Consolas"/>
              </a:rPr>
              <a:t>from customers;</a:t>
            </a:r>
            <a:endParaRPr>
              <a:latin typeface="Consolas"/>
              <a:ea typeface="Consolas"/>
              <a:cs typeface="Consolas"/>
              <a:sym typeface="Consolas"/>
            </a:endParaRPr>
          </a:p>
        </p:txBody>
      </p:sp>
      <p:sp>
        <p:nvSpPr>
          <p:cNvPr id="592" name="Google Shape;592;p6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593" name="Google Shape;593;p63"/>
          <p:cNvPicPr preferRelativeResize="0"/>
          <p:nvPr/>
        </p:nvPicPr>
        <p:blipFill>
          <a:blip r:embed="rId3">
            <a:alphaModFix/>
          </a:blip>
          <a:stretch>
            <a:fillRect/>
          </a:stretch>
        </p:blipFill>
        <p:spPr>
          <a:xfrm>
            <a:off x="5336125" y="2752150"/>
            <a:ext cx="5700575" cy="39377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64"/>
          <p:cNvSpPr txBox="1"/>
          <p:nvPr>
            <p:ph type="title"/>
          </p:nvPr>
        </p:nvSpPr>
        <p:spPr>
          <a:xfrm>
            <a:off x="438625" y="883025"/>
            <a:ext cx="109518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a:t>MD5() </a:t>
            </a:r>
            <a:r>
              <a:rPr lang="en-US"/>
              <a:t>Function</a:t>
            </a:r>
            <a:endParaRPr/>
          </a:p>
        </p:txBody>
      </p:sp>
      <p:sp>
        <p:nvSpPr>
          <p:cNvPr id="600" name="Google Shape;600;p64"/>
          <p:cNvSpPr txBox="1"/>
          <p:nvPr>
            <p:ph idx="1" type="body"/>
          </p:nvPr>
        </p:nvSpPr>
        <p:spPr>
          <a:xfrm>
            <a:off x="558650" y="1653850"/>
            <a:ext cx="11169300" cy="1473300"/>
          </a:xfrm>
          <a:prstGeom prst="rect">
            <a:avLst/>
          </a:prstGeom>
        </p:spPr>
        <p:txBody>
          <a:bodyPr anchorCtr="0" anchor="t" bIns="91425" lIns="91425" spcFirstLastPara="1" rIns="91425" wrap="square" tIns="91425">
            <a:normAutofit/>
          </a:bodyPr>
          <a:lstStyle/>
          <a:p>
            <a:pPr indent="-342900" lvl="0" marL="457200" rtl="0" algn="l">
              <a:lnSpc>
                <a:spcPct val="80000"/>
              </a:lnSpc>
              <a:spcBef>
                <a:spcPts val="1000"/>
              </a:spcBef>
              <a:spcAft>
                <a:spcPts val="0"/>
              </a:spcAft>
              <a:buSzPts val="1800"/>
              <a:buChar char="❑"/>
            </a:pPr>
            <a:r>
              <a:rPr lang="en-US" sz="2002"/>
              <a:t>The </a:t>
            </a:r>
            <a:r>
              <a:rPr b="1" lang="en-US" sz="2002"/>
              <a:t>MD5() </a:t>
            </a:r>
            <a:r>
              <a:rPr lang="en-US" sz="2002"/>
              <a:t>function Calculates an </a:t>
            </a:r>
            <a:r>
              <a:rPr lang="en-US" sz="2002" u="sng">
                <a:solidFill>
                  <a:srgbClr val="1155CC"/>
                </a:solidFill>
                <a:hlinkClick r:id="rId3">
                  <a:extLst>
                    <a:ext uri="{A12FA001-AC4F-418D-AE19-62706E023703}">
                      <ahyp:hlinkClr val="tx"/>
                    </a:ext>
                  </a:extLst>
                </a:hlinkClick>
              </a:rPr>
              <a:t>MD5 128-bit checksum</a:t>
            </a:r>
            <a:r>
              <a:rPr lang="en-US" sz="2002"/>
              <a:t> for a string. The value is returned as a </a:t>
            </a:r>
            <a:r>
              <a:rPr lang="en-US" sz="2002"/>
              <a:t>hash key (</a:t>
            </a:r>
            <a:r>
              <a:rPr lang="en-US" sz="2002"/>
              <a:t>binary string of 32 hex digits), or NULL if the argument was NULL. </a:t>
            </a:r>
            <a:endParaRPr sz="2002"/>
          </a:p>
          <a:p>
            <a:pPr indent="-342900" lvl="0" marL="457200" rtl="0" algn="l">
              <a:lnSpc>
                <a:spcPct val="80000"/>
              </a:lnSpc>
              <a:spcBef>
                <a:spcPts val="1000"/>
              </a:spcBef>
              <a:spcAft>
                <a:spcPts val="0"/>
              </a:spcAft>
              <a:buSzPts val="1800"/>
              <a:buChar char="❑"/>
            </a:pPr>
            <a:r>
              <a:rPr b="1" lang="en-US" sz="1902">
                <a:highlight>
                  <a:srgbClr val="FFFFFF"/>
                </a:highlight>
              </a:rPr>
              <a:t>Syntax: </a:t>
            </a:r>
            <a:r>
              <a:rPr b="1" lang="en-US" sz="2002">
                <a:solidFill>
                  <a:srgbClr val="358CCB"/>
                </a:solidFill>
                <a:highlight>
                  <a:srgbClr val="F8F8F8"/>
                </a:highlight>
              </a:rPr>
              <a:t>MD5(str);</a:t>
            </a:r>
            <a:endParaRPr sz="1400"/>
          </a:p>
        </p:txBody>
      </p:sp>
      <p:sp>
        <p:nvSpPr>
          <p:cNvPr id="601" name="Google Shape;601;p6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602" name="Google Shape;602;p64"/>
          <p:cNvSpPr txBox="1"/>
          <p:nvPr/>
        </p:nvSpPr>
        <p:spPr>
          <a:xfrm>
            <a:off x="2818425" y="3429000"/>
            <a:ext cx="6084900" cy="477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Consolas"/>
                <a:ea typeface="Consolas"/>
                <a:cs typeface="Consolas"/>
                <a:sym typeface="Consolas"/>
              </a:rPr>
              <a:t>SELECT </a:t>
            </a:r>
            <a:r>
              <a:rPr lang="en-US" sz="1900">
                <a:latin typeface="Consolas"/>
                <a:ea typeface="Consolas"/>
                <a:cs typeface="Consolas"/>
                <a:sym typeface="Consolas"/>
              </a:rPr>
              <a:t>M</a:t>
            </a:r>
            <a:r>
              <a:rPr lang="en-US" sz="1900">
                <a:latin typeface="Consolas"/>
                <a:ea typeface="Consolas"/>
                <a:cs typeface="Consolas"/>
                <a:sym typeface="Consolas"/>
              </a:rPr>
              <a:t>D5('MypasswordFor20Dollar$'); </a:t>
            </a:r>
            <a:endParaRPr sz="1900">
              <a:latin typeface="Consolas"/>
              <a:ea typeface="Consolas"/>
              <a:cs typeface="Consolas"/>
              <a:sym typeface="Consolas"/>
            </a:endParaRPr>
          </a:p>
        </p:txBody>
      </p:sp>
      <p:sp>
        <p:nvSpPr>
          <p:cNvPr id="603" name="Google Shape;603;p64"/>
          <p:cNvSpPr txBox="1"/>
          <p:nvPr/>
        </p:nvSpPr>
        <p:spPr>
          <a:xfrm>
            <a:off x="1002625" y="4332025"/>
            <a:ext cx="10387800" cy="769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900">
                <a:solidFill>
                  <a:schemeClr val="accent2"/>
                </a:solidFill>
                <a:latin typeface="Century Gothic"/>
                <a:ea typeface="Century Gothic"/>
                <a:cs typeface="Century Gothic"/>
                <a:sym typeface="Century Gothic"/>
              </a:rPr>
              <a:t>The above query will return MD5 value of </a:t>
            </a:r>
            <a:r>
              <a:rPr i="1" lang="en-US" sz="1900">
                <a:solidFill>
                  <a:schemeClr val="accent2"/>
                </a:solidFill>
                <a:latin typeface="Consolas"/>
                <a:ea typeface="Consolas"/>
                <a:cs typeface="Consolas"/>
                <a:sym typeface="Consolas"/>
              </a:rPr>
              <a:t>MypasswordFor20Dollar$</a:t>
            </a:r>
            <a:r>
              <a:rPr lang="en-US" sz="1900">
                <a:solidFill>
                  <a:schemeClr val="accent2"/>
                </a:solidFill>
                <a:latin typeface="Century Gothic"/>
                <a:ea typeface="Century Gothic"/>
                <a:cs typeface="Century Gothic"/>
                <a:sym typeface="Century Gothic"/>
              </a:rPr>
              <a:t>. </a:t>
            </a:r>
            <a:endParaRPr sz="1900">
              <a:solidFill>
                <a:schemeClr val="accent2"/>
              </a:solidFill>
              <a:latin typeface="Century Gothic"/>
              <a:ea typeface="Century Gothic"/>
              <a:cs typeface="Century Gothic"/>
              <a:sym typeface="Century Gothic"/>
            </a:endParaRPr>
          </a:p>
          <a:p>
            <a:pPr indent="0" lvl="0" marL="0" rtl="0" algn="l">
              <a:spcBef>
                <a:spcPts val="0"/>
              </a:spcBef>
              <a:spcAft>
                <a:spcPts val="0"/>
              </a:spcAft>
              <a:buNone/>
            </a:pPr>
            <a:r>
              <a:rPr lang="en-US" sz="1900">
                <a:solidFill>
                  <a:schemeClr val="accent2"/>
                </a:solidFill>
                <a:latin typeface="Century Gothic"/>
                <a:ea typeface="Century Gothic"/>
                <a:cs typeface="Century Gothic"/>
                <a:sym typeface="Century Gothic"/>
              </a:rPr>
              <a:t>The return value is </a:t>
            </a:r>
            <a:r>
              <a:rPr lang="en-US" sz="1900">
                <a:solidFill>
                  <a:schemeClr val="accent2"/>
                </a:solidFill>
                <a:latin typeface="Consolas"/>
                <a:ea typeface="Consolas"/>
                <a:cs typeface="Consolas"/>
                <a:sym typeface="Consolas"/>
              </a:rPr>
              <a:t>94ee18f13cd3b9d3243a14177735e9f6.</a:t>
            </a:r>
            <a:endParaRPr sz="1900">
              <a:solidFill>
                <a:schemeClr val="accent2"/>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65"/>
          <p:cNvSpPr txBox="1"/>
          <p:nvPr>
            <p:ph type="title"/>
          </p:nvPr>
        </p:nvSpPr>
        <p:spPr>
          <a:xfrm>
            <a:off x="558642" y="8729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a:t>CAST() Function</a:t>
            </a:r>
            <a:endParaRPr/>
          </a:p>
        </p:txBody>
      </p:sp>
      <p:sp>
        <p:nvSpPr>
          <p:cNvPr id="610" name="Google Shape;610;p65"/>
          <p:cNvSpPr txBox="1"/>
          <p:nvPr>
            <p:ph idx="1" type="body"/>
          </p:nvPr>
        </p:nvSpPr>
        <p:spPr>
          <a:xfrm>
            <a:off x="558650" y="1653850"/>
            <a:ext cx="11169300" cy="24369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1000"/>
              </a:spcBef>
              <a:spcAft>
                <a:spcPts val="0"/>
              </a:spcAft>
              <a:buSzPts val="1600"/>
              <a:buChar char="❑"/>
            </a:pPr>
            <a:r>
              <a:rPr lang="en-US" sz="1700">
                <a:solidFill>
                  <a:srgbClr val="000000"/>
                </a:solidFill>
              </a:rPr>
              <a:t>The </a:t>
            </a:r>
            <a:r>
              <a:rPr b="1" lang="en-US" sz="1700">
                <a:solidFill>
                  <a:srgbClr val="000000"/>
                </a:solidFill>
              </a:rPr>
              <a:t>CAST() </a:t>
            </a:r>
            <a:r>
              <a:rPr lang="en-US" sz="1700">
                <a:solidFill>
                  <a:srgbClr val="000000"/>
                </a:solidFill>
              </a:rPr>
              <a:t>function converts a value from one datatype to another datatype.</a:t>
            </a:r>
            <a:endParaRPr sz="1700">
              <a:solidFill>
                <a:srgbClr val="000000"/>
              </a:solidFill>
            </a:endParaRPr>
          </a:p>
          <a:p>
            <a:pPr indent="-330200" lvl="0" marL="457200" rtl="0" algn="l">
              <a:lnSpc>
                <a:spcPct val="100000"/>
              </a:lnSpc>
              <a:spcBef>
                <a:spcPts val="1000"/>
              </a:spcBef>
              <a:spcAft>
                <a:spcPts val="0"/>
              </a:spcAft>
              <a:buSzPts val="1600"/>
              <a:buChar char="❑"/>
            </a:pPr>
            <a:r>
              <a:rPr b="1" lang="en-US" sz="1700">
                <a:solidFill>
                  <a:srgbClr val="000000"/>
                </a:solidFill>
              </a:rPr>
              <a:t>Syntax: </a:t>
            </a:r>
            <a:r>
              <a:rPr lang="en-US" sz="1700">
                <a:solidFill>
                  <a:srgbClr val="000000"/>
                </a:solidFill>
              </a:rPr>
              <a:t>CAST(value AS type).</a:t>
            </a:r>
            <a:endParaRPr sz="1700">
              <a:solidFill>
                <a:srgbClr val="000000"/>
              </a:solidFill>
            </a:endParaRPr>
          </a:p>
          <a:p>
            <a:pPr indent="-317500" lvl="1" marL="914400" rtl="0" algn="l">
              <a:lnSpc>
                <a:spcPct val="100000"/>
              </a:lnSpc>
              <a:spcBef>
                <a:spcPts val="1000"/>
              </a:spcBef>
              <a:spcAft>
                <a:spcPts val="0"/>
              </a:spcAft>
              <a:buSzPts val="1400"/>
              <a:buChar char="➢"/>
            </a:pPr>
            <a:r>
              <a:rPr lang="en-US" sz="1700">
                <a:solidFill>
                  <a:srgbClr val="000000"/>
                </a:solidFill>
              </a:rPr>
              <a:t>value: The value to convert to another datatype.</a:t>
            </a:r>
            <a:endParaRPr sz="1700">
              <a:solidFill>
                <a:srgbClr val="000000"/>
              </a:solidFill>
            </a:endParaRPr>
          </a:p>
          <a:p>
            <a:pPr indent="-317500" lvl="1" marL="914400" rtl="0" algn="l">
              <a:lnSpc>
                <a:spcPct val="100000"/>
              </a:lnSpc>
              <a:spcBef>
                <a:spcPts val="1000"/>
              </a:spcBef>
              <a:spcAft>
                <a:spcPts val="0"/>
              </a:spcAft>
              <a:buSzPts val="1400"/>
              <a:buChar char="➢"/>
            </a:pPr>
            <a:r>
              <a:rPr lang="en-US" sz="1700">
                <a:solidFill>
                  <a:srgbClr val="000000"/>
                </a:solidFill>
              </a:rPr>
              <a:t>type: The data type that you wish to convert value to. It can be one of the following:</a:t>
            </a:r>
            <a:endParaRPr sz="1700">
              <a:solidFill>
                <a:srgbClr val="000000"/>
              </a:solidFill>
            </a:endParaRPr>
          </a:p>
          <a:p>
            <a:pPr indent="0" lvl="0" marL="1371600" rtl="0" algn="l">
              <a:lnSpc>
                <a:spcPct val="100000"/>
              </a:lnSpc>
              <a:spcBef>
                <a:spcPts val="1000"/>
              </a:spcBef>
              <a:spcAft>
                <a:spcPts val="0"/>
              </a:spcAft>
              <a:buSzPts val="2000"/>
              <a:buNone/>
            </a:pPr>
            <a:r>
              <a:rPr lang="en-US" sz="1700">
                <a:latin typeface="Consolas"/>
                <a:ea typeface="Consolas"/>
                <a:cs typeface="Consolas"/>
                <a:sym typeface="Consolas"/>
              </a:rPr>
              <a:t>DATE, DATETIME, TIME, CHAR, SIGNED, UNSIGNED, BINARY</a:t>
            </a:r>
            <a:endParaRPr sz="1700">
              <a:latin typeface="Consolas"/>
              <a:ea typeface="Consolas"/>
              <a:cs typeface="Consolas"/>
              <a:sym typeface="Consolas"/>
            </a:endParaRPr>
          </a:p>
          <a:p>
            <a:pPr indent="0" lvl="0" marL="0" rtl="0" algn="l">
              <a:spcBef>
                <a:spcPts val="1000"/>
              </a:spcBef>
              <a:spcAft>
                <a:spcPts val="0"/>
              </a:spcAft>
              <a:buNone/>
            </a:pPr>
            <a:r>
              <a:rPr b="1" lang="en-US" sz="1500">
                <a:solidFill>
                  <a:schemeClr val="accent2"/>
                </a:solidFill>
              </a:rPr>
              <a:t>Example:</a:t>
            </a:r>
            <a:endParaRPr b="1" sz="1550">
              <a:solidFill>
                <a:schemeClr val="accent2"/>
              </a:solidFill>
              <a:highlight>
                <a:srgbClr val="EFF1F9"/>
              </a:highlight>
              <a:latin typeface="Courier New"/>
              <a:ea typeface="Courier New"/>
              <a:cs typeface="Courier New"/>
              <a:sym typeface="Courier New"/>
            </a:endParaRPr>
          </a:p>
        </p:txBody>
      </p:sp>
      <p:sp>
        <p:nvSpPr>
          <p:cNvPr id="611" name="Google Shape;611;p65"/>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612" name="Google Shape;612;p65"/>
          <p:cNvSpPr txBox="1"/>
          <p:nvPr/>
        </p:nvSpPr>
        <p:spPr>
          <a:xfrm>
            <a:off x="638725" y="4012300"/>
            <a:ext cx="10981800" cy="23601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342900" lvl="0" marL="457200" rtl="0" algn="l">
              <a:spcBef>
                <a:spcPts val="0"/>
              </a:spcBef>
              <a:spcAft>
                <a:spcPts val="0"/>
              </a:spcAft>
              <a:buClr>
                <a:srgbClr val="EF7A24"/>
              </a:buClr>
              <a:buSzPts val="1800"/>
              <a:buFont typeface="Consolas"/>
              <a:buChar char="❖"/>
            </a:pPr>
            <a:r>
              <a:rPr lang="en-US" sz="1800">
                <a:latin typeface="Consolas"/>
                <a:ea typeface="Consolas"/>
                <a:cs typeface="Consolas"/>
                <a:sym typeface="Consolas"/>
              </a:rPr>
              <a:t>SELECT CAST('2014-02-28' AS DATE);   </a:t>
            </a:r>
            <a:r>
              <a:rPr i="1" lang="en-US" sz="1800">
                <a:solidFill>
                  <a:srgbClr val="0E5580"/>
                </a:solidFill>
                <a:latin typeface="Consolas"/>
                <a:ea typeface="Consolas"/>
                <a:cs typeface="Consolas"/>
                <a:sym typeface="Consolas"/>
              </a:rPr>
              <a:t>#Result: '2014-02-28'</a:t>
            </a:r>
            <a:endParaRPr i="1" sz="1800">
              <a:solidFill>
                <a:srgbClr val="0E5580"/>
              </a:solidFill>
              <a:latin typeface="Consolas"/>
              <a:ea typeface="Consolas"/>
              <a:cs typeface="Consolas"/>
              <a:sym typeface="Consolas"/>
            </a:endParaRPr>
          </a:p>
          <a:p>
            <a:pPr indent="-342900" lvl="0" marL="457200" rtl="0" algn="l">
              <a:spcBef>
                <a:spcPts val="1000"/>
              </a:spcBef>
              <a:spcAft>
                <a:spcPts val="0"/>
              </a:spcAft>
              <a:buClr>
                <a:srgbClr val="EF7A24"/>
              </a:buClr>
              <a:buSzPts val="1800"/>
              <a:buFont typeface="Consolas"/>
              <a:buChar char="❖"/>
            </a:pPr>
            <a:r>
              <a:rPr lang="en-US" sz="1800">
                <a:latin typeface="Consolas"/>
                <a:ea typeface="Consolas"/>
                <a:cs typeface="Consolas"/>
                <a:sym typeface="Consolas"/>
              </a:rPr>
              <a:t>SELECT CAST(125 AS CHAR);  </a:t>
            </a:r>
            <a:r>
              <a:rPr i="1" lang="en-US" sz="1800">
                <a:solidFill>
                  <a:srgbClr val="0E5580"/>
                </a:solidFill>
                <a:latin typeface="Consolas"/>
                <a:ea typeface="Consolas"/>
                <a:cs typeface="Consolas"/>
                <a:sym typeface="Consolas"/>
              </a:rPr>
              <a:t>          #Result: '125'</a:t>
            </a:r>
            <a:endParaRPr i="1" sz="1800">
              <a:solidFill>
                <a:srgbClr val="0E5580"/>
              </a:solidFill>
              <a:latin typeface="Consolas"/>
              <a:ea typeface="Consolas"/>
              <a:cs typeface="Consolas"/>
              <a:sym typeface="Consolas"/>
            </a:endParaRPr>
          </a:p>
          <a:p>
            <a:pPr indent="-342900" lvl="0" marL="457200" rtl="0" algn="l">
              <a:spcBef>
                <a:spcPts val="1000"/>
              </a:spcBef>
              <a:spcAft>
                <a:spcPts val="0"/>
              </a:spcAft>
              <a:buClr>
                <a:srgbClr val="EF7A24"/>
              </a:buClr>
              <a:buSzPts val="1800"/>
              <a:buFont typeface="Consolas"/>
              <a:buChar char="❖"/>
            </a:pPr>
            <a:r>
              <a:rPr lang="en-US" sz="1800">
                <a:latin typeface="Consolas"/>
                <a:ea typeface="Consolas"/>
                <a:cs typeface="Consolas"/>
                <a:sym typeface="Consolas"/>
              </a:rPr>
              <a:t>SELECT CAST(4-6 AS UNSIGNED);  </a:t>
            </a:r>
            <a:r>
              <a:rPr i="1" lang="en-US" sz="1800">
                <a:solidFill>
                  <a:srgbClr val="0E5580"/>
                </a:solidFill>
                <a:latin typeface="Consolas"/>
                <a:ea typeface="Consolas"/>
                <a:cs typeface="Consolas"/>
                <a:sym typeface="Consolas"/>
              </a:rPr>
              <a:t> #Result: 18446744073709551614 </a:t>
            </a:r>
            <a:endParaRPr i="1" sz="1800">
              <a:solidFill>
                <a:srgbClr val="0E5580"/>
              </a:solidFill>
              <a:latin typeface="Consolas"/>
              <a:ea typeface="Consolas"/>
              <a:cs typeface="Consolas"/>
              <a:sym typeface="Consolas"/>
            </a:endParaRPr>
          </a:p>
          <a:p>
            <a:pPr indent="0" lvl="0" marL="0" rtl="0" algn="l">
              <a:spcBef>
                <a:spcPts val="1000"/>
              </a:spcBef>
              <a:spcAft>
                <a:spcPts val="0"/>
              </a:spcAft>
              <a:buNone/>
            </a:pPr>
            <a:r>
              <a:rPr i="1" lang="en-US" sz="1800">
                <a:solidFill>
                  <a:srgbClr val="0E5580"/>
                </a:solidFill>
                <a:latin typeface="Consolas"/>
                <a:ea typeface="Consolas"/>
                <a:cs typeface="Consolas"/>
                <a:sym typeface="Consolas"/>
              </a:rPr>
              <a:t> # UNSIGNED  converts a value to the UNSIGNED data type that contains the unsigned 64-bit integer.</a:t>
            </a:r>
            <a:endParaRPr i="1" sz="1800">
              <a:solidFill>
                <a:srgbClr val="0E5580"/>
              </a:solidFill>
              <a:latin typeface="Consolas"/>
              <a:ea typeface="Consolas"/>
              <a:cs typeface="Consolas"/>
              <a:sym typeface="Consolas"/>
            </a:endParaRPr>
          </a:p>
          <a:p>
            <a:pPr indent="-342900" lvl="0" marL="457200" rtl="0" algn="l">
              <a:spcBef>
                <a:spcPts val="1000"/>
              </a:spcBef>
              <a:spcAft>
                <a:spcPts val="1000"/>
              </a:spcAft>
              <a:buClr>
                <a:srgbClr val="EF7A24"/>
              </a:buClr>
              <a:buSzPts val="1800"/>
              <a:buFont typeface="Consolas"/>
              <a:buChar char="❖"/>
            </a:pPr>
            <a:r>
              <a:rPr lang="en-US" sz="1800">
                <a:latin typeface="Consolas"/>
                <a:ea typeface="Consolas"/>
                <a:cs typeface="Consolas"/>
                <a:sym typeface="Consolas"/>
              </a:rPr>
              <a:t>SELECT CAST("14:06:10" AS TIME);</a:t>
            </a:r>
            <a:r>
              <a:rPr i="1" lang="en-US" sz="1800">
                <a:solidFill>
                  <a:srgbClr val="0E5580"/>
                </a:solidFill>
                <a:latin typeface="Consolas"/>
                <a:ea typeface="Consolas"/>
                <a:cs typeface="Consolas"/>
                <a:sym typeface="Consolas"/>
              </a:rPr>
              <a:t> #Result: 14:06:10</a:t>
            </a:r>
            <a:endParaRPr sz="1800">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66"/>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sz="3200"/>
              <a:t>SQL Functions</a:t>
            </a:r>
            <a:endParaRPr sz="3200"/>
          </a:p>
        </p:txBody>
      </p:sp>
      <p:sp>
        <p:nvSpPr>
          <p:cNvPr id="619" name="Google Shape;619;p66"/>
          <p:cNvSpPr txBox="1"/>
          <p:nvPr>
            <p:ph idx="1" type="body"/>
          </p:nvPr>
        </p:nvSpPr>
        <p:spPr>
          <a:xfrm>
            <a:off x="698500" y="1638700"/>
            <a:ext cx="10915500" cy="4609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000"/>
              <a:buNone/>
            </a:pPr>
            <a:r>
              <a:t/>
            </a:r>
            <a:endParaRPr/>
          </a:p>
          <a:p>
            <a:pPr indent="0" lvl="0" marL="0" rtl="0" algn="ctr">
              <a:lnSpc>
                <a:spcPct val="100000"/>
              </a:lnSpc>
              <a:spcBef>
                <a:spcPts val="1000"/>
              </a:spcBef>
              <a:spcAft>
                <a:spcPts val="0"/>
              </a:spcAft>
              <a:buSzPts val="2000"/>
              <a:buNone/>
            </a:pPr>
            <a:r>
              <a:rPr lang="en-US"/>
              <a:t>Visit below link for more SQL functions</a:t>
            </a:r>
            <a:endParaRPr/>
          </a:p>
          <a:p>
            <a:pPr indent="0" lvl="0" marL="0" rtl="0" algn="ctr">
              <a:lnSpc>
                <a:spcPct val="100000"/>
              </a:lnSpc>
              <a:spcBef>
                <a:spcPts val="1000"/>
              </a:spcBef>
              <a:spcAft>
                <a:spcPts val="0"/>
              </a:spcAft>
              <a:buSzPts val="2000"/>
              <a:buNone/>
            </a:pPr>
            <a:r>
              <a:rPr lang="en-US" u="sng">
                <a:solidFill>
                  <a:schemeClr val="hlink"/>
                </a:solidFill>
                <a:hlinkClick r:id="rId3"/>
              </a:rPr>
              <a:t>https://dev.mysql.com/doc/refman/8.0/en/functions.html</a:t>
            </a:r>
            <a:endParaRPr/>
          </a:p>
          <a:p>
            <a:pPr indent="0" lvl="0" marL="0" rtl="0" algn="ctr">
              <a:lnSpc>
                <a:spcPct val="100000"/>
              </a:lnSpc>
              <a:spcBef>
                <a:spcPts val="1000"/>
              </a:spcBef>
              <a:spcAft>
                <a:spcPts val="0"/>
              </a:spcAft>
              <a:buSzPts val="2000"/>
              <a:buNone/>
            </a:pPr>
            <a:r>
              <a:t/>
            </a:r>
            <a:endParaRPr/>
          </a:p>
        </p:txBody>
      </p:sp>
      <p:sp>
        <p:nvSpPr>
          <p:cNvPr id="620" name="Google Shape;620;p66"/>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67"/>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sz="3100"/>
              <a:t>Hands-On Lab: Aggregate Function</a:t>
            </a:r>
            <a:endParaRPr sz="3100"/>
          </a:p>
        </p:txBody>
      </p:sp>
      <p:sp>
        <p:nvSpPr>
          <p:cNvPr id="627" name="Google Shape;627;p67"/>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SzPts val="2000"/>
              <a:buNone/>
            </a:pPr>
            <a:r>
              <a:rPr lang="en-US" sz="1900"/>
              <a:t>Complete the lab </a:t>
            </a:r>
            <a:r>
              <a:rPr b="1" lang="en-US" sz="1900" u="sng">
                <a:solidFill>
                  <a:srgbClr val="FF9900"/>
                </a:solidFill>
                <a:hlinkClick r:id="rId3">
                  <a:extLst>
                    <a:ext uri="{A12FA001-AC4F-418D-AE19-62706E023703}">
                      <ahyp:hlinkClr val="tx"/>
                    </a:ext>
                  </a:extLst>
                </a:hlinkClick>
              </a:rPr>
              <a:t>GLAB - 304.5.1 - Aggregate Functions</a:t>
            </a:r>
            <a:r>
              <a:rPr lang="en-US" sz="1900"/>
              <a:t>. You can find this Lab on Canvas under A</a:t>
            </a:r>
            <a:r>
              <a:rPr lang="en-US" sz="1900"/>
              <a:t>ssignment</a:t>
            </a:r>
            <a:r>
              <a:rPr lang="en-US" sz="1900"/>
              <a:t> section.</a:t>
            </a:r>
            <a:endParaRPr sz="1900"/>
          </a:p>
          <a:p>
            <a:pPr indent="0" lvl="0" marL="0" rtl="0" algn="l">
              <a:spcBef>
                <a:spcPts val="1000"/>
              </a:spcBef>
              <a:spcAft>
                <a:spcPts val="0"/>
              </a:spcAft>
              <a:buSzPts val="2000"/>
              <a:buNone/>
            </a:pPr>
            <a:r>
              <a:t/>
            </a:r>
            <a:endParaRPr sz="1900"/>
          </a:p>
          <a:p>
            <a:pPr indent="0" lvl="0" marL="0" rtl="0" algn="l">
              <a:spcBef>
                <a:spcPts val="1000"/>
              </a:spcBef>
              <a:spcAft>
                <a:spcPts val="0"/>
              </a:spcAft>
              <a:buClr>
                <a:schemeClr val="dk1"/>
              </a:buClr>
              <a:buSzPts val="1100"/>
              <a:buFont typeface="Arial"/>
              <a:buNone/>
            </a:pPr>
            <a:r>
              <a:rPr lang="en-US" sz="1900"/>
              <a:t>Note: If you have any technical questions while performing the lab activity, ask your instructors for assistance. </a:t>
            </a:r>
            <a:endParaRPr sz="1900"/>
          </a:p>
          <a:p>
            <a:pPr indent="0" lvl="0" marL="0" rtl="0" algn="l">
              <a:lnSpc>
                <a:spcPct val="100000"/>
              </a:lnSpc>
              <a:spcBef>
                <a:spcPts val="1000"/>
              </a:spcBef>
              <a:spcAft>
                <a:spcPts val="0"/>
              </a:spcAft>
              <a:buSzPts val="2000"/>
              <a:buNone/>
            </a:pPr>
            <a:r>
              <a:t/>
            </a:r>
            <a:endParaRPr sz="2000"/>
          </a:p>
        </p:txBody>
      </p:sp>
      <p:sp>
        <p:nvSpPr>
          <p:cNvPr id="628" name="Google Shape;628;p67"/>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68"/>
          <p:cNvSpPr txBox="1"/>
          <p:nvPr>
            <p:ph idx="4294967295" type="title"/>
          </p:nvPr>
        </p:nvSpPr>
        <p:spPr>
          <a:xfrm>
            <a:off x="394700" y="2688875"/>
            <a:ext cx="5111400" cy="2283900"/>
          </a:xfrm>
          <a:prstGeom prst="rect">
            <a:avLst/>
          </a:prstGeom>
        </p:spPr>
        <p:txBody>
          <a:bodyPr anchorCtr="0" anchor="ctr" bIns="121900" lIns="121900" spcFirstLastPara="1" rIns="121900" wrap="square" tIns="121900">
            <a:noAutofit/>
          </a:bodyPr>
          <a:lstStyle/>
          <a:p>
            <a:pPr indent="-361950" lvl="0" marL="457200" rtl="0" algn="l">
              <a:spcBef>
                <a:spcPts val="0"/>
              </a:spcBef>
              <a:spcAft>
                <a:spcPts val="0"/>
              </a:spcAft>
              <a:buClr>
                <a:schemeClr val="lt1"/>
              </a:buClr>
              <a:buSzPts val="4800"/>
              <a:buChar char=""/>
            </a:pPr>
            <a:r>
              <a:rPr lang="en-US" sz="4800">
                <a:solidFill>
                  <a:schemeClr val="lt1"/>
                </a:solidFill>
              </a:rPr>
              <a:t>Section </a:t>
            </a:r>
            <a:r>
              <a:rPr lang="en-US" sz="4800">
                <a:solidFill>
                  <a:schemeClr val="lt1"/>
                </a:solidFill>
              </a:rPr>
              <a:t>2</a:t>
            </a:r>
            <a:endParaRPr sz="4800">
              <a:solidFill>
                <a:schemeClr val="lt1"/>
              </a:solidFill>
            </a:endParaRPr>
          </a:p>
          <a:p>
            <a:pPr indent="-120650" lvl="0" marL="457200" rtl="0" algn="l">
              <a:spcBef>
                <a:spcPts val="0"/>
              </a:spcBef>
              <a:spcAft>
                <a:spcPts val="0"/>
              </a:spcAft>
              <a:buClr>
                <a:schemeClr val="lt1"/>
              </a:buClr>
              <a:buSzPts val="1000"/>
              <a:buChar char=""/>
            </a:pPr>
            <a:r>
              <a:rPr lang="en-US" sz="1000">
                <a:solidFill>
                  <a:schemeClr val="lt1"/>
                </a:solidFill>
              </a:rPr>
              <a:t>____________________________</a:t>
            </a:r>
            <a:endParaRPr sz="1000">
              <a:solidFill>
                <a:schemeClr val="lt1"/>
              </a:solidFill>
            </a:endParaRPr>
          </a:p>
          <a:p>
            <a:pPr indent="-311150" lvl="0" marL="457200" rtl="0" algn="l">
              <a:spcBef>
                <a:spcPts val="0"/>
              </a:spcBef>
              <a:spcAft>
                <a:spcPts val="0"/>
              </a:spcAft>
              <a:buClr>
                <a:schemeClr val="lt1"/>
              </a:buClr>
              <a:buSzPts val="4000"/>
              <a:buChar char=""/>
            </a:pPr>
            <a:r>
              <a:rPr lang="en-US" sz="4000">
                <a:solidFill>
                  <a:schemeClr val="lt1"/>
                </a:solidFill>
              </a:rPr>
              <a:t>SQL Operators</a:t>
            </a:r>
            <a:endParaRPr sz="4000">
              <a:solidFill>
                <a:schemeClr val="lt1"/>
              </a:solidFill>
            </a:endParaRPr>
          </a:p>
        </p:txBody>
      </p:sp>
      <p:sp>
        <p:nvSpPr>
          <p:cNvPr id="635" name="Google Shape;635;p68"/>
          <p:cNvSpPr txBox="1"/>
          <p:nvPr>
            <p:ph idx="1" type="body"/>
          </p:nvPr>
        </p:nvSpPr>
        <p:spPr>
          <a:xfrm>
            <a:off x="6017675" y="1439200"/>
            <a:ext cx="5629200" cy="4872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b="1" lang="en-US" sz="2300">
                <a:solidFill>
                  <a:srgbClr val="134F5C"/>
                </a:solidFill>
              </a:rPr>
              <a:t>Learning Objective: </a:t>
            </a:r>
            <a:endParaRPr b="1" sz="2300">
              <a:solidFill>
                <a:srgbClr val="134F5C"/>
              </a:solidFill>
            </a:endParaRPr>
          </a:p>
          <a:p>
            <a:pPr indent="0" lvl="0" marL="0" rtl="0" algn="l">
              <a:spcBef>
                <a:spcPts val="1600"/>
              </a:spcBef>
              <a:spcAft>
                <a:spcPts val="0"/>
              </a:spcAft>
              <a:buNone/>
            </a:pPr>
            <a:r>
              <a:rPr lang="en-US" sz="1800"/>
              <a:t>By the end of this lesson, learners will be able to </a:t>
            </a:r>
            <a:endParaRPr sz="1800"/>
          </a:p>
          <a:p>
            <a:pPr indent="-323850" lvl="0" marL="609600" rtl="0" algn="l">
              <a:spcBef>
                <a:spcPts val="1600"/>
              </a:spcBef>
              <a:spcAft>
                <a:spcPts val="0"/>
              </a:spcAft>
              <a:buSzPts val="1800"/>
              <a:buChar char="●"/>
            </a:pPr>
            <a:r>
              <a:rPr lang="en-US" sz="1800"/>
              <a:t>Describe SQL operators, including Logical Operators, Arithmetic Operators, Comparison Operators.</a:t>
            </a:r>
            <a:endParaRPr sz="1800"/>
          </a:p>
          <a:p>
            <a:pPr indent="-323850" lvl="0" marL="609600" rtl="0" algn="l">
              <a:spcBef>
                <a:spcPts val="1600"/>
              </a:spcBef>
              <a:spcAft>
                <a:spcPts val="0"/>
              </a:spcAft>
              <a:buSzPts val="1800"/>
              <a:buChar char="●"/>
            </a:pPr>
            <a:r>
              <a:rPr lang="en-US" sz="1800"/>
              <a:t>Explain common SQL operators.</a:t>
            </a:r>
            <a:endParaRPr sz="1800">
              <a:solidFill>
                <a:schemeClr val="dk1"/>
              </a:solidFill>
            </a:endParaRPr>
          </a:p>
        </p:txBody>
      </p:sp>
      <p:sp>
        <p:nvSpPr>
          <p:cNvPr id="636" name="Google Shape;636;p68"/>
          <p:cNvSpPr txBox="1"/>
          <p:nvPr>
            <p:ph idx="12" type="sldNum"/>
          </p:nvPr>
        </p:nvSpPr>
        <p:spPr>
          <a:xfrm>
            <a:off x="11409045" y="6333134"/>
            <a:ext cx="731700" cy="524700"/>
          </a:xfrm>
          <a:prstGeom prst="rect">
            <a:avLst/>
          </a:prstGeom>
        </p:spPr>
        <p:txBody>
          <a:bodyPr anchorCtr="0" anchor="t" bIns="121900" lIns="121900" spcFirstLastPara="1" rIns="121900" wrap="square" tIns="121900">
            <a:noAutofit/>
          </a:bodyPr>
          <a:lstStyle/>
          <a:p>
            <a:pPr indent="0" lvl="0" marL="0" rtl="0" algn="r">
              <a:spcBef>
                <a:spcPts val="0"/>
              </a:spcBef>
              <a:spcAft>
                <a:spcPts val="0"/>
              </a:spcAft>
              <a:buNone/>
            </a:pPr>
            <a:fld id="{00000000-1234-1234-1234-123412341234}" type="slidenum">
              <a:rPr lang="en-US" sz="1700">
                <a:solidFill>
                  <a:schemeClr val="dk2"/>
                </a:solidFill>
                <a:latin typeface="Arial"/>
                <a:ea typeface="Arial"/>
                <a:cs typeface="Arial"/>
                <a:sym typeface="Arial"/>
              </a:rPr>
              <a:t>‹#›</a:t>
            </a:fld>
            <a:endParaRPr sz="1700">
              <a:solidFill>
                <a:schemeClr val="dk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3"/>
          <p:cNvSpPr txBox="1"/>
          <p:nvPr>
            <p:ph type="title"/>
          </p:nvPr>
        </p:nvSpPr>
        <p:spPr>
          <a:xfrm>
            <a:off x="562992" y="883038"/>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Overview of Aggregate Function</a:t>
            </a:r>
            <a:endParaRPr/>
          </a:p>
        </p:txBody>
      </p:sp>
      <p:sp>
        <p:nvSpPr>
          <p:cNvPr id="308" name="Google Shape;308;p33"/>
          <p:cNvSpPr txBox="1"/>
          <p:nvPr>
            <p:ph idx="1" type="body"/>
          </p:nvPr>
        </p:nvSpPr>
        <p:spPr>
          <a:xfrm>
            <a:off x="748850" y="1590150"/>
            <a:ext cx="10915500" cy="462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SzPts val="1440"/>
              <a:buNone/>
            </a:pPr>
            <a:r>
              <a:rPr lang="en-US" sz="1800"/>
              <a:t>SQL has many built-in functions, which are broken into many categories. Four common categories are listed below: </a:t>
            </a:r>
            <a:endParaRPr sz="1800"/>
          </a:p>
          <a:p>
            <a:pPr indent="-323850" lvl="0" marL="457200" rtl="0" algn="l">
              <a:lnSpc>
                <a:spcPct val="100000"/>
              </a:lnSpc>
              <a:spcBef>
                <a:spcPts val="1000"/>
              </a:spcBef>
              <a:spcAft>
                <a:spcPts val="0"/>
              </a:spcAft>
              <a:buSzPts val="1500"/>
              <a:buChar char="❑"/>
            </a:pPr>
            <a:r>
              <a:rPr b="1" lang="en-US" sz="1800" u="sng">
                <a:solidFill>
                  <a:srgbClr val="134F5C"/>
                </a:solidFill>
                <a:hlinkClick r:id="rId3">
                  <a:extLst>
                    <a:ext uri="{A12FA001-AC4F-418D-AE19-62706E023703}">
                      <ahyp:hlinkClr val="tx"/>
                    </a:ext>
                  </a:extLst>
                </a:hlinkClick>
              </a:rPr>
              <a:t>String Functions. </a:t>
            </a:r>
            <a:endParaRPr b="1" sz="1800">
              <a:solidFill>
                <a:srgbClr val="134F5C"/>
              </a:solidFill>
            </a:endParaRPr>
          </a:p>
          <a:p>
            <a:pPr indent="-323850" lvl="0" marL="457200" rtl="0" algn="l">
              <a:lnSpc>
                <a:spcPct val="100000"/>
              </a:lnSpc>
              <a:spcBef>
                <a:spcPts val="0"/>
              </a:spcBef>
              <a:spcAft>
                <a:spcPts val="0"/>
              </a:spcAft>
              <a:buSzPts val="1500"/>
              <a:buChar char="❑"/>
            </a:pPr>
            <a:r>
              <a:rPr b="1" lang="en-US" sz="1800" u="sng">
                <a:solidFill>
                  <a:srgbClr val="134F5C"/>
                </a:solidFill>
                <a:hlinkClick r:id="rId4">
                  <a:extLst>
                    <a:ext uri="{A12FA001-AC4F-418D-AE19-62706E023703}">
                      <ahyp:hlinkClr val="tx"/>
                    </a:ext>
                  </a:extLst>
                </a:hlinkClick>
              </a:rPr>
              <a:t>Numeric/Math Functions.</a:t>
            </a:r>
            <a:endParaRPr b="1" sz="1800">
              <a:solidFill>
                <a:srgbClr val="134F5C"/>
              </a:solidFill>
            </a:endParaRPr>
          </a:p>
          <a:p>
            <a:pPr indent="-323850" lvl="0" marL="457200" rtl="0" algn="l">
              <a:lnSpc>
                <a:spcPct val="100000"/>
              </a:lnSpc>
              <a:spcBef>
                <a:spcPts val="0"/>
              </a:spcBef>
              <a:spcAft>
                <a:spcPts val="0"/>
              </a:spcAft>
              <a:buSzPts val="1500"/>
              <a:buChar char="❑"/>
            </a:pPr>
            <a:r>
              <a:rPr b="1" lang="en-US" sz="1800" u="sng">
                <a:solidFill>
                  <a:srgbClr val="134F5C"/>
                </a:solidFill>
                <a:hlinkClick r:id="rId5">
                  <a:extLst>
                    <a:ext uri="{A12FA001-AC4F-418D-AE19-62706E023703}">
                      <ahyp:hlinkClr val="tx"/>
                    </a:ext>
                  </a:extLst>
                </a:hlinkClick>
              </a:rPr>
              <a:t>Date and Time Functions.</a:t>
            </a:r>
            <a:endParaRPr b="1" sz="1800">
              <a:solidFill>
                <a:srgbClr val="134F5C"/>
              </a:solidFill>
            </a:endParaRPr>
          </a:p>
          <a:p>
            <a:pPr indent="-323850" lvl="0" marL="457200" rtl="0" algn="l">
              <a:lnSpc>
                <a:spcPct val="100000"/>
              </a:lnSpc>
              <a:spcBef>
                <a:spcPts val="0"/>
              </a:spcBef>
              <a:spcAft>
                <a:spcPts val="0"/>
              </a:spcAft>
              <a:buSzPts val="1500"/>
              <a:buChar char="❑"/>
            </a:pPr>
            <a:r>
              <a:rPr b="1" lang="en-US" sz="1800">
                <a:solidFill>
                  <a:srgbClr val="134F5C"/>
                </a:solidFill>
              </a:rPr>
              <a:t>Advanced Functions.</a:t>
            </a:r>
            <a:endParaRPr b="1" sz="1800">
              <a:solidFill>
                <a:srgbClr val="134F5C"/>
              </a:solidFill>
            </a:endParaRPr>
          </a:p>
          <a:p>
            <a:pPr indent="0" lvl="0" marL="457200" rtl="0" algn="l">
              <a:lnSpc>
                <a:spcPct val="100000"/>
              </a:lnSpc>
              <a:spcBef>
                <a:spcPts val="1000"/>
              </a:spcBef>
              <a:spcAft>
                <a:spcPts val="0"/>
              </a:spcAft>
              <a:buNone/>
            </a:pPr>
            <a:r>
              <a:t/>
            </a:r>
            <a:endParaRPr sz="1800"/>
          </a:p>
          <a:p>
            <a:pPr indent="0" lvl="0" marL="0" rtl="0" algn="l">
              <a:lnSpc>
                <a:spcPct val="100000"/>
              </a:lnSpc>
              <a:spcBef>
                <a:spcPts val="1000"/>
              </a:spcBef>
              <a:spcAft>
                <a:spcPts val="0"/>
              </a:spcAft>
              <a:buSzPts val="1440"/>
              <a:buNone/>
            </a:pPr>
            <a:r>
              <a:rPr b="1" lang="en-US" sz="1600"/>
              <a:t>Example</a:t>
            </a:r>
            <a:r>
              <a:rPr lang="en-US" sz="1600"/>
              <a:t>: </a:t>
            </a:r>
            <a:r>
              <a:rPr lang="en-US" sz="1600">
                <a:latin typeface="Consolas"/>
                <a:ea typeface="Consolas"/>
                <a:cs typeface="Consolas"/>
                <a:sym typeface="Consolas"/>
              </a:rPr>
              <a:t>MAX(), Min(), Count(), ASCII(), CHAR_LENGTH(), CHARACTER_LENGTH (), CONCAT(), FORMAT(), INSERT(), LCASE(), LENGTH(), LOCATE(), LOWER(),  LPAD(), LTRIM(), MID(), POSITION(), REPEAT, REPLACE(), REVERSE(), RIGHT(), RPAD(), SUBSTR(), TRIM(), UPPER(), SUM() Function and more </a:t>
            </a:r>
            <a:endParaRPr sz="1600">
              <a:latin typeface="Consolas"/>
              <a:ea typeface="Consolas"/>
              <a:cs typeface="Consolas"/>
              <a:sym typeface="Consolas"/>
            </a:endParaRPr>
          </a:p>
          <a:p>
            <a:pPr indent="0" lvl="0" marL="0" rtl="0" algn="l">
              <a:spcBef>
                <a:spcPts val="1000"/>
              </a:spcBef>
              <a:spcAft>
                <a:spcPts val="0"/>
              </a:spcAft>
              <a:buClr>
                <a:schemeClr val="dk1"/>
              </a:buClr>
              <a:buSzPts val="1440"/>
              <a:buFont typeface="Arial"/>
              <a:buNone/>
            </a:pPr>
            <a:r>
              <a:t/>
            </a:r>
            <a:endParaRPr b="1" sz="1700"/>
          </a:p>
          <a:p>
            <a:pPr indent="-320040" lvl="0" marL="457200" rtl="0" algn="l">
              <a:lnSpc>
                <a:spcPct val="100000"/>
              </a:lnSpc>
              <a:spcBef>
                <a:spcPts val="1000"/>
              </a:spcBef>
              <a:spcAft>
                <a:spcPts val="0"/>
              </a:spcAft>
              <a:buSzPts val="1440"/>
              <a:buNone/>
            </a:pPr>
            <a:r>
              <a:rPr b="1" lang="en-US" sz="1700"/>
              <a:t>Reference to below link for all functions:</a:t>
            </a:r>
            <a:endParaRPr b="1" sz="1300"/>
          </a:p>
          <a:p>
            <a:pPr indent="-330200" lvl="0" marL="457200" rtl="0" algn="l">
              <a:lnSpc>
                <a:spcPct val="100000"/>
              </a:lnSpc>
              <a:spcBef>
                <a:spcPts val="1000"/>
              </a:spcBef>
              <a:spcAft>
                <a:spcPts val="0"/>
              </a:spcAft>
              <a:buClr>
                <a:schemeClr val="accent1"/>
              </a:buClr>
              <a:buSzPts val="1600"/>
              <a:buChar char="➔"/>
            </a:pPr>
            <a:r>
              <a:rPr lang="en-US" sz="1600" u="sng">
                <a:solidFill>
                  <a:schemeClr val="accent1"/>
                </a:solidFill>
                <a:hlinkClick r:id="rId6">
                  <a:extLst>
                    <a:ext uri="{A12FA001-AC4F-418D-AE19-62706E023703}">
                      <ahyp:hlinkClr val="tx"/>
                    </a:ext>
                  </a:extLst>
                </a:hlinkClick>
              </a:rPr>
              <a:t>https://www.techonthenet.com/mysql/functions/index_alpha.php</a:t>
            </a:r>
            <a:endParaRPr sz="1600">
              <a:solidFill>
                <a:schemeClr val="accent1"/>
              </a:solidFill>
            </a:endParaRPr>
          </a:p>
          <a:p>
            <a:pPr indent="-330200" lvl="0" marL="457200" rtl="0" algn="l">
              <a:lnSpc>
                <a:spcPct val="100000"/>
              </a:lnSpc>
              <a:spcBef>
                <a:spcPts val="0"/>
              </a:spcBef>
              <a:spcAft>
                <a:spcPts val="0"/>
              </a:spcAft>
              <a:buClr>
                <a:schemeClr val="accent1"/>
              </a:buClr>
              <a:buSzPts val="1600"/>
              <a:buChar char="➔"/>
            </a:pPr>
            <a:r>
              <a:rPr lang="en-US" sz="1600" u="sng">
                <a:solidFill>
                  <a:schemeClr val="accent1"/>
                </a:solidFill>
                <a:hlinkClick r:id="rId7">
                  <a:extLst>
                    <a:ext uri="{A12FA001-AC4F-418D-AE19-62706E023703}">
                      <ahyp:hlinkClr val="tx"/>
                    </a:ext>
                  </a:extLst>
                </a:hlinkClick>
              </a:rPr>
              <a:t>https://dev.mysql.com/doc/refman/8.0/en/built-in-function-reference.html</a:t>
            </a:r>
            <a:endParaRPr sz="1600">
              <a:solidFill>
                <a:schemeClr val="accent1"/>
              </a:solidFill>
            </a:endParaRPr>
          </a:p>
          <a:p>
            <a:pPr indent="-320040" lvl="0" marL="457200" rtl="0" algn="l">
              <a:lnSpc>
                <a:spcPct val="100000"/>
              </a:lnSpc>
              <a:spcBef>
                <a:spcPts val="1000"/>
              </a:spcBef>
              <a:spcAft>
                <a:spcPts val="0"/>
              </a:spcAft>
              <a:buSzPts val="1440"/>
              <a:buNone/>
            </a:pPr>
            <a:r>
              <a:t/>
            </a:r>
            <a:endParaRPr sz="1600"/>
          </a:p>
          <a:p>
            <a:pPr indent="-320040" lvl="0" marL="457200" rtl="0" algn="l">
              <a:lnSpc>
                <a:spcPct val="100000"/>
              </a:lnSpc>
              <a:spcBef>
                <a:spcPts val="1000"/>
              </a:spcBef>
              <a:spcAft>
                <a:spcPts val="0"/>
              </a:spcAft>
              <a:buSzPts val="1440"/>
              <a:buNone/>
            </a:pPr>
            <a:r>
              <a:t/>
            </a:r>
            <a:endParaRPr sz="1600"/>
          </a:p>
        </p:txBody>
      </p:sp>
      <p:sp>
        <p:nvSpPr>
          <p:cNvPr id="309" name="Google Shape;309;p33"/>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310" name="Google Shape;310;p33"/>
          <p:cNvSpPr txBox="1"/>
          <p:nvPr/>
        </p:nvSpPr>
        <p:spPr>
          <a:xfrm>
            <a:off x="8572500" y="2437050"/>
            <a:ext cx="3000000" cy="969600"/>
          </a:xfrm>
          <a:prstGeom prst="rect">
            <a:avLst/>
          </a:prstGeom>
          <a:solidFill>
            <a:srgbClr val="CFE2F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137160" rtl="0" algn="l">
              <a:spcBef>
                <a:spcPts val="0"/>
              </a:spcBef>
              <a:spcAft>
                <a:spcPts val="0"/>
              </a:spcAft>
              <a:buNone/>
            </a:pPr>
            <a:r>
              <a:rPr b="1" lang="en-US" sz="1700">
                <a:solidFill>
                  <a:schemeClr val="accent2"/>
                </a:solidFill>
                <a:latin typeface="Century Gothic"/>
                <a:ea typeface="Century Gothic"/>
                <a:cs typeface="Century Gothic"/>
                <a:sym typeface="Century Gothic"/>
              </a:rPr>
              <a:t>Note: We </a:t>
            </a:r>
            <a:r>
              <a:rPr b="1" lang="en-US" sz="1700" u="sng">
                <a:solidFill>
                  <a:schemeClr val="accent2"/>
                </a:solidFill>
                <a:latin typeface="Century Gothic"/>
                <a:ea typeface="Century Gothic"/>
                <a:cs typeface="Century Gothic"/>
                <a:sym typeface="Century Gothic"/>
              </a:rPr>
              <a:t>cannot </a:t>
            </a:r>
            <a:r>
              <a:rPr b="1" lang="en-US" sz="1700">
                <a:solidFill>
                  <a:schemeClr val="accent2"/>
                </a:solidFill>
                <a:latin typeface="Century Gothic"/>
                <a:ea typeface="Century Gothic"/>
                <a:cs typeface="Century Gothic"/>
                <a:sym typeface="Century Gothic"/>
              </a:rPr>
              <a:t>use aggregate functions within the WHERE clause.</a:t>
            </a:r>
            <a:endParaRPr>
              <a:solidFill>
                <a:schemeClr val="accent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69"/>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200"/>
              <a:t>Table of Contents</a:t>
            </a:r>
            <a:endParaRPr sz="3200"/>
          </a:p>
        </p:txBody>
      </p:sp>
      <p:sp>
        <p:nvSpPr>
          <p:cNvPr id="643" name="Google Shape;643;p69"/>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342900" lvl="0" marL="457200" rtl="0" algn="l">
              <a:spcBef>
                <a:spcPts val="800"/>
              </a:spcBef>
              <a:spcAft>
                <a:spcPts val="0"/>
              </a:spcAft>
              <a:buSzPts val="1800"/>
              <a:buChar char="❑"/>
            </a:pPr>
            <a:r>
              <a:rPr lang="en-US" sz="2000"/>
              <a:t>Overview of SQL Operators:</a:t>
            </a:r>
            <a:endParaRPr sz="2000"/>
          </a:p>
          <a:p>
            <a:pPr indent="-355600" lvl="1" marL="914400" rtl="0" algn="l">
              <a:spcBef>
                <a:spcPts val="800"/>
              </a:spcBef>
              <a:spcAft>
                <a:spcPts val="0"/>
              </a:spcAft>
              <a:buSzPts val="2000"/>
              <a:buChar char="➢"/>
            </a:pPr>
            <a:r>
              <a:rPr lang="en-US" sz="2200"/>
              <a:t>Logical Operators.</a:t>
            </a:r>
            <a:endParaRPr sz="2200"/>
          </a:p>
          <a:p>
            <a:pPr indent="-355600" lvl="1" marL="914400" rtl="0" algn="l">
              <a:spcBef>
                <a:spcPts val="800"/>
              </a:spcBef>
              <a:spcAft>
                <a:spcPts val="0"/>
              </a:spcAft>
              <a:buSzPts val="2000"/>
              <a:buChar char="➢"/>
            </a:pPr>
            <a:r>
              <a:rPr lang="en-US" sz="2200"/>
              <a:t>Arithmetic Operators.</a:t>
            </a:r>
            <a:endParaRPr sz="2200"/>
          </a:p>
          <a:p>
            <a:pPr indent="-355600" lvl="1" marL="914400" rtl="0" algn="l">
              <a:spcBef>
                <a:spcPts val="800"/>
              </a:spcBef>
              <a:spcAft>
                <a:spcPts val="0"/>
              </a:spcAft>
              <a:buSzPts val="2000"/>
              <a:buChar char="➢"/>
            </a:pPr>
            <a:r>
              <a:rPr lang="en-US" sz="2200"/>
              <a:t>Comparison Operators.</a:t>
            </a:r>
            <a:endParaRPr sz="2200"/>
          </a:p>
          <a:p>
            <a:pPr indent="-342900" lvl="0" marL="457200" rtl="0" algn="l">
              <a:spcBef>
                <a:spcPts val="800"/>
              </a:spcBef>
              <a:spcAft>
                <a:spcPts val="0"/>
              </a:spcAft>
              <a:buSzPts val="1800"/>
              <a:buChar char="❑"/>
            </a:pPr>
            <a:r>
              <a:rPr lang="en-US" sz="2000"/>
              <a:t>IS NULL and IS NOT NULL Operators.</a:t>
            </a:r>
            <a:endParaRPr sz="2000"/>
          </a:p>
          <a:p>
            <a:pPr indent="-342900" lvl="0" marL="457200" rtl="0" algn="l">
              <a:spcBef>
                <a:spcPts val="800"/>
              </a:spcBef>
              <a:spcAft>
                <a:spcPts val="0"/>
              </a:spcAft>
              <a:buSzPts val="1800"/>
              <a:buChar char="❑"/>
            </a:pPr>
            <a:r>
              <a:rPr lang="en-US" sz="2000"/>
              <a:t>IN Operator.</a:t>
            </a:r>
            <a:endParaRPr sz="2000"/>
          </a:p>
          <a:p>
            <a:pPr indent="-342900" lvl="0" marL="457200" rtl="0" algn="l">
              <a:spcBef>
                <a:spcPts val="800"/>
              </a:spcBef>
              <a:spcAft>
                <a:spcPts val="800"/>
              </a:spcAft>
              <a:buSzPts val="1800"/>
              <a:buChar char="❑"/>
            </a:pPr>
            <a:r>
              <a:rPr lang="en-US" sz="2000"/>
              <a:t>Overview of CASE Statement.</a:t>
            </a:r>
            <a:endParaRPr sz="2000"/>
          </a:p>
        </p:txBody>
      </p:sp>
      <p:sp>
        <p:nvSpPr>
          <p:cNvPr id="644" name="Google Shape;644;p6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7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200"/>
              <a:t>Overview of SQL Operators</a:t>
            </a:r>
            <a:endParaRPr sz="3200"/>
          </a:p>
        </p:txBody>
      </p:sp>
      <p:sp>
        <p:nvSpPr>
          <p:cNvPr id="650" name="Google Shape;650;p70"/>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SzPts val="2000"/>
              <a:buNone/>
            </a:pPr>
            <a:r>
              <a:rPr lang="en-US" sz="1900"/>
              <a:t>SQL comes with special characters or words to perform certain operations. MySQL Operators are applied to the operands in order to carry out specific operations.</a:t>
            </a:r>
            <a:endParaRPr sz="1900"/>
          </a:p>
          <a:p>
            <a:pPr indent="0" lvl="0" marL="0" rtl="0" algn="l">
              <a:spcBef>
                <a:spcPts val="1000"/>
              </a:spcBef>
              <a:spcAft>
                <a:spcPts val="0"/>
              </a:spcAft>
              <a:buSzPts val="2000"/>
              <a:buNone/>
            </a:pPr>
            <a:r>
              <a:t/>
            </a:r>
            <a:endParaRPr sz="1900"/>
          </a:p>
          <a:p>
            <a:pPr indent="0" lvl="0" marL="0" rtl="0" algn="l">
              <a:spcBef>
                <a:spcPts val="1000"/>
              </a:spcBef>
              <a:spcAft>
                <a:spcPts val="0"/>
              </a:spcAft>
              <a:buSzPts val="2000"/>
              <a:buNone/>
            </a:pPr>
            <a:r>
              <a:rPr lang="en-US" sz="1900"/>
              <a:t>SQL operators common categories are:</a:t>
            </a:r>
            <a:endParaRPr sz="1900"/>
          </a:p>
          <a:p>
            <a:pPr indent="-330200" lvl="0" marL="457200" rtl="0" algn="l">
              <a:spcBef>
                <a:spcPts val="1000"/>
              </a:spcBef>
              <a:spcAft>
                <a:spcPts val="0"/>
              </a:spcAft>
              <a:buSzPts val="1600"/>
              <a:buChar char="❑"/>
            </a:pPr>
            <a:r>
              <a:rPr lang="en-US" sz="1900"/>
              <a:t>Logical Operators.</a:t>
            </a:r>
            <a:endParaRPr sz="1900"/>
          </a:p>
          <a:p>
            <a:pPr indent="-330200" lvl="0" marL="457200" rtl="0" algn="l">
              <a:spcBef>
                <a:spcPts val="1000"/>
              </a:spcBef>
              <a:spcAft>
                <a:spcPts val="0"/>
              </a:spcAft>
              <a:buSzPts val="1600"/>
              <a:buChar char="❑"/>
            </a:pPr>
            <a:r>
              <a:rPr lang="en-US" sz="1900"/>
              <a:t>Arithmetic Operators.</a:t>
            </a:r>
            <a:endParaRPr sz="1900"/>
          </a:p>
          <a:p>
            <a:pPr indent="-330200" lvl="0" marL="457200" rtl="0" algn="l">
              <a:spcBef>
                <a:spcPts val="1000"/>
              </a:spcBef>
              <a:spcAft>
                <a:spcPts val="0"/>
              </a:spcAft>
              <a:buSzPts val="1600"/>
              <a:buChar char="❑"/>
            </a:pPr>
            <a:r>
              <a:rPr lang="en-US" sz="1900"/>
              <a:t>Comparison Operators.</a:t>
            </a:r>
            <a:endParaRPr sz="1900"/>
          </a:p>
        </p:txBody>
      </p:sp>
      <p:sp>
        <p:nvSpPr>
          <p:cNvPr id="651" name="Google Shape;651;p7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71"/>
          <p:cNvSpPr txBox="1"/>
          <p:nvPr>
            <p:ph type="title"/>
          </p:nvPr>
        </p:nvSpPr>
        <p:spPr>
          <a:xfrm>
            <a:off x="517467" y="74711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200"/>
              <a:t>Logical Operators</a:t>
            </a:r>
            <a:endParaRPr sz="3200"/>
          </a:p>
        </p:txBody>
      </p:sp>
      <p:sp>
        <p:nvSpPr>
          <p:cNvPr id="657" name="Google Shape;657;p71"/>
          <p:cNvSpPr txBox="1"/>
          <p:nvPr>
            <p:ph idx="1" type="body"/>
          </p:nvPr>
        </p:nvSpPr>
        <p:spPr>
          <a:xfrm>
            <a:off x="593700" y="1413925"/>
            <a:ext cx="11004600" cy="345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a:t>Some Logical Operators are -</a:t>
            </a:r>
            <a:endParaRPr/>
          </a:p>
        </p:txBody>
      </p:sp>
      <p:sp>
        <p:nvSpPr>
          <p:cNvPr id="658" name="Google Shape;658;p71"/>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graphicFrame>
        <p:nvGraphicFramePr>
          <p:cNvPr id="659" name="Google Shape;659;p71"/>
          <p:cNvGraphicFramePr/>
          <p:nvPr/>
        </p:nvGraphicFramePr>
        <p:xfrm>
          <a:off x="1202125" y="1872300"/>
          <a:ext cx="3000000" cy="3000000"/>
        </p:xfrm>
        <a:graphic>
          <a:graphicData uri="http://schemas.openxmlformats.org/drawingml/2006/table">
            <a:tbl>
              <a:tblPr>
                <a:solidFill>
                  <a:srgbClr val="FFFFFF"/>
                </a:solidFill>
                <a:tableStyleId>{6B035702-1259-498E-B855-CDA53570E0A2}</a:tableStyleId>
              </a:tblPr>
              <a:tblGrid>
                <a:gridCol w="1007000"/>
                <a:gridCol w="9445600"/>
              </a:tblGrid>
              <a:tr h="473425">
                <a:tc>
                  <a:txBody>
                    <a:bodyPr/>
                    <a:lstStyle/>
                    <a:p>
                      <a:pPr indent="0" lvl="0" marL="0" rtl="0" algn="ctr">
                        <a:spcBef>
                          <a:spcPts val="0"/>
                        </a:spcBef>
                        <a:spcAft>
                          <a:spcPts val="0"/>
                        </a:spcAft>
                        <a:buNone/>
                      </a:pPr>
                      <a:r>
                        <a:rPr b="1" lang="en-US">
                          <a:solidFill>
                            <a:schemeClr val="accent2"/>
                          </a:solidFill>
                        </a:rPr>
                        <a:t>Operator</a:t>
                      </a:r>
                      <a:endParaRPr b="1">
                        <a:solidFill>
                          <a:schemeClr val="accent2"/>
                        </a:solidFill>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9EE"/>
                    </a:solidFill>
                  </a:tcPr>
                </a:tc>
                <a:tc>
                  <a:txBody>
                    <a:bodyPr/>
                    <a:lstStyle/>
                    <a:p>
                      <a:pPr indent="0" lvl="0" marL="0" rtl="0" algn="ctr">
                        <a:spcBef>
                          <a:spcPts val="0"/>
                        </a:spcBef>
                        <a:spcAft>
                          <a:spcPts val="0"/>
                        </a:spcAft>
                        <a:buNone/>
                      </a:pPr>
                      <a:r>
                        <a:rPr b="1" lang="en-US">
                          <a:solidFill>
                            <a:schemeClr val="accent2"/>
                          </a:solidFill>
                        </a:rPr>
                        <a:t>Description</a:t>
                      </a:r>
                      <a:endParaRPr b="1">
                        <a:solidFill>
                          <a:schemeClr val="accent2"/>
                        </a:solidFill>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9EE"/>
                    </a:solidFill>
                  </a:tcPr>
                </a:tc>
              </a:tr>
              <a:tr h="336750">
                <a:tc>
                  <a:txBody>
                    <a:bodyPr/>
                    <a:lstStyle/>
                    <a:p>
                      <a:pPr indent="0" lvl="0" marL="0" rtl="0" algn="l">
                        <a:spcBef>
                          <a:spcPts val="0"/>
                        </a:spcBef>
                        <a:spcAft>
                          <a:spcPts val="0"/>
                        </a:spcAft>
                        <a:buNone/>
                      </a:pPr>
                      <a:r>
                        <a:rPr lang="en-US" sz="1200"/>
                        <a:t>BETWEEN</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is used to search within a set of values, by the minimum value and maximum value provided.</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2875">
                <a:tc>
                  <a:txBody>
                    <a:bodyPr/>
                    <a:lstStyle/>
                    <a:p>
                      <a:pPr indent="0" lvl="0" marL="0" rtl="0" algn="l">
                        <a:spcBef>
                          <a:spcPts val="0"/>
                        </a:spcBef>
                        <a:spcAft>
                          <a:spcPts val="0"/>
                        </a:spcAft>
                        <a:buNone/>
                      </a:pPr>
                      <a:r>
                        <a:rPr lang="en-US" sz="1200"/>
                        <a:t>EXISTS</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is used to search for the presence of a row in a table which satisfies a certain condition specified in the query.</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975">
                <a:tc>
                  <a:txBody>
                    <a:bodyPr/>
                    <a:lstStyle/>
                    <a:p>
                      <a:pPr indent="0" lvl="0" marL="0" rtl="0" algn="l">
                        <a:spcBef>
                          <a:spcPts val="0"/>
                        </a:spcBef>
                        <a:spcAft>
                          <a:spcPts val="0"/>
                        </a:spcAft>
                        <a:buNone/>
                      </a:pPr>
                      <a:r>
                        <a:rPr lang="en-US" sz="1200"/>
                        <a:t>OR</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is used to combine multiple conditions in a statement by using the WHERE clause.</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7750">
                <a:tc>
                  <a:txBody>
                    <a:bodyPr/>
                    <a:lstStyle/>
                    <a:p>
                      <a:pPr indent="0" lvl="0" marL="0" rtl="0" algn="l">
                        <a:spcBef>
                          <a:spcPts val="0"/>
                        </a:spcBef>
                        <a:spcAft>
                          <a:spcPts val="0"/>
                        </a:spcAft>
                        <a:buNone/>
                      </a:pPr>
                      <a:r>
                        <a:rPr lang="en-US" sz="1200"/>
                        <a:t>AND</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allows the existence of multiple conditions in an SQL statement  by using the WHERE clause.</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4100">
                <a:tc>
                  <a:txBody>
                    <a:bodyPr/>
                    <a:lstStyle/>
                    <a:p>
                      <a:pPr indent="0" lvl="0" marL="0" rtl="0" algn="l">
                        <a:spcBef>
                          <a:spcPts val="0"/>
                        </a:spcBef>
                        <a:spcAft>
                          <a:spcPts val="0"/>
                        </a:spcAft>
                        <a:buNone/>
                      </a:pPr>
                      <a:r>
                        <a:rPr lang="en-US" sz="1200"/>
                        <a:t>NOT</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reverses the meaning of the logical operator with which it is used. (Examples: NOT EXISTS, NOT BETWEEN, NOT IN, etc.)</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8975">
                <a:tc>
                  <a:txBody>
                    <a:bodyPr/>
                    <a:lstStyle/>
                    <a:p>
                      <a:pPr indent="0" lvl="0" marL="0" rtl="0" algn="l">
                        <a:spcBef>
                          <a:spcPts val="0"/>
                        </a:spcBef>
                        <a:spcAft>
                          <a:spcPts val="0"/>
                        </a:spcAft>
                        <a:buNone/>
                      </a:pPr>
                      <a:r>
                        <a:rPr lang="en-US" sz="1200"/>
                        <a:t>IN</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is used to compare a value in a list of literal values.</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400">
                <a:tc>
                  <a:txBody>
                    <a:bodyPr/>
                    <a:lstStyle/>
                    <a:p>
                      <a:pPr indent="0" lvl="0" marL="0" rtl="0" algn="l">
                        <a:spcBef>
                          <a:spcPts val="0"/>
                        </a:spcBef>
                        <a:spcAft>
                          <a:spcPts val="0"/>
                        </a:spcAft>
                        <a:buNone/>
                      </a:pPr>
                      <a:r>
                        <a:rPr lang="en-US" sz="1200"/>
                        <a:t>ALL</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compares a value to all values in another set of values.</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9000">
                <a:tc>
                  <a:txBody>
                    <a:bodyPr/>
                    <a:lstStyle/>
                    <a:p>
                      <a:pPr indent="0" lvl="0" marL="0" rtl="0" algn="l">
                        <a:spcBef>
                          <a:spcPts val="0"/>
                        </a:spcBef>
                        <a:spcAft>
                          <a:spcPts val="0"/>
                        </a:spcAft>
                        <a:buNone/>
                      </a:pPr>
                      <a:r>
                        <a:rPr lang="en-US" sz="1200"/>
                        <a:t>ANY</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compares a value to any value in the list according to the condition specified.</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7750">
                <a:tc>
                  <a:txBody>
                    <a:bodyPr/>
                    <a:lstStyle/>
                    <a:p>
                      <a:pPr indent="0" lvl="0" marL="0" rtl="0" algn="l">
                        <a:spcBef>
                          <a:spcPts val="0"/>
                        </a:spcBef>
                        <a:spcAft>
                          <a:spcPts val="0"/>
                        </a:spcAft>
                        <a:buNone/>
                      </a:pPr>
                      <a:r>
                        <a:rPr lang="en-US" sz="1200"/>
                        <a:t>IS NULL</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compares a value with a NULL value.</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3800">
                <a:tc>
                  <a:txBody>
                    <a:bodyPr/>
                    <a:lstStyle/>
                    <a:p>
                      <a:pPr indent="0" lvl="0" marL="0" rtl="0" algn="l">
                        <a:spcBef>
                          <a:spcPts val="0"/>
                        </a:spcBef>
                        <a:spcAft>
                          <a:spcPts val="0"/>
                        </a:spcAft>
                        <a:buNone/>
                      </a:pPr>
                      <a:r>
                        <a:rPr lang="en-US" sz="1200"/>
                        <a:t>UNIQUE</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1200"/>
                        <a:t>It searches for every row of a specified table for uniqueness (no duplicates).</a:t>
                      </a:r>
                      <a:endParaRPr sz="1200"/>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72"/>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200"/>
              <a:t>Arithmetic Operators</a:t>
            </a:r>
            <a:endParaRPr sz="3200"/>
          </a:p>
        </p:txBody>
      </p:sp>
      <p:sp>
        <p:nvSpPr>
          <p:cNvPr id="665" name="Google Shape;665;p72"/>
          <p:cNvSpPr txBox="1"/>
          <p:nvPr>
            <p:ph idx="1" type="body"/>
          </p:nvPr>
        </p:nvSpPr>
        <p:spPr>
          <a:xfrm>
            <a:off x="558650" y="1653850"/>
            <a:ext cx="11169300" cy="5409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a:t>In SQL, arithmetic operators are used to perform the arithmetic operations as described below:</a:t>
            </a:r>
            <a:endParaRPr/>
          </a:p>
        </p:txBody>
      </p:sp>
      <p:sp>
        <p:nvSpPr>
          <p:cNvPr id="666" name="Google Shape;666;p72"/>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graphicFrame>
        <p:nvGraphicFramePr>
          <p:cNvPr id="667" name="Google Shape;667;p72"/>
          <p:cNvGraphicFramePr/>
          <p:nvPr/>
        </p:nvGraphicFramePr>
        <p:xfrm>
          <a:off x="1687738" y="2248900"/>
          <a:ext cx="3000000" cy="3000000"/>
        </p:xfrm>
        <a:graphic>
          <a:graphicData uri="http://schemas.openxmlformats.org/drawingml/2006/table">
            <a:tbl>
              <a:tblPr>
                <a:solidFill>
                  <a:srgbClr val="FFFFFF"/>
                </a:solidFill>
                <a:tableStyleId>{6B035702-1259-498E-B855-CDA53570E0A2}</a:tableStyleId>
              </a:tblPr>
              <a:tblGrid>
                <a:gridCol w="1218550"/>
                <a:gridCol w="5918875"/>
                <a:gridCol w="1679075"/>
              </a:tblGrid>
              <a:tr h="472450">
                <a:tc>
                  <a:txBody>
                    <a:bodyPr/>
                    <a:lstStyle/>
                    <a:p>
                      <a:pPr indent="0" lvl="0" marL="0" rtl="0" algn="ctr">
                        <a:lnSpc>
                          <a:spcPct val="200000"/>
                        </a:lnSpc>
                        <a:spcBef>
                          <a:spcPts val="0"/>
                        </a:spcBef>
                        <a:spcAft>
                          <a:spcPts val="0"/>
                        </a:spcAft>
                        <a:buNone/>
                      </a:pPr>
                      <a:r>
                        <a:rPr b="1" lang="en-US">
                          <a:solidFill>
                            <a:schemeClr val="accent2"/>
                          </a:solidFill>
                          <a:highlight>
                            <a:srgbClr val="FFFFFF"/>
                          </a:highlight>
                          <a:latin typeface="Roboto"/>
                          <a:ea typeface="Roboto"/>
                          <a:cs typeface="Roboto"/>
                          <a:sym typeface="Roboto"/>
                        </a:rPr>
                        <a:t>Operator</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200000"/>
                        </a:lnSpc>
                        <a:spcBef>
                          <a:spcPts val="0"/>
                        </a:spcBef>
                        <a:spcAft>
                          <a:spcPts val="0"/>
                        </a:spcAft>
                        <a:buNone/>
                      </a:pPr>
                      <a:r>
                        <a:rPr b="1" lang="en-US">
                          <a:solidFill>
                            <a:schemeClr val="accent2"/>
                          </a:solidFill>
                          <a:highlight>
                            <a:srgbClr val="FFFFFF"/>
                          </a:highlight>
                          <a:latin typeface="Roboto"/>
                          <a:ea typeface="Roboto"/>
                          <a:cs typeface="Roboto"/>
                          <a:sym typeface="Roboto"/>
                        </a:rPr>
                        <a:t>Description</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200000"/>
                        </a:lnSpc>
                        <a:spcBef>
                          <a:spcPts val="0"/>
                        </a:spcBef>
                        <a:spcAft>
                          <a:spcPts val="0"/>
                        </a:spcAft>
                        <a:buNone/>
                      </a:pPr>
                      <a:r>
                        <a:rPr b="1" lang="en-US">
                          <a:solidFill>
                            <a:schemeClr val="accent2"/>
                          </a:solidFill>
                          <a:highlight>
                            <a:srgbClr val="FFFFFF"/>
                          </a:highlight>
                          <a:latin typeface="Roboto"/>
                          <a:ea typeface="Roboto"/>
                          <a:cs typeface="Roboto"/>
                          <a:sym typeface="Roboto"/>
                        </a:rPr>
                        <a:t>Example</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1500">
                <a:tc>
                  <a:txBody>
                    <a:bodyPr/>
                    <a:lstStyle/>
                    <a:p>
                      <a:pPr indent="0" lvl="0" marL="0" rtl="0" algn="ctr">
                        <a:lnSpc>
                          <a:spcPct val="100000"/>
                        </a:lnSpc>
                        <a:spcBef>
                          <a:spcPts val="0"/>
                        </a:spcBef>
                        <a:spcAft>
                          <a:spcPts val="0"/>
                        </a:spcAft>
                        <a:buNone/>
                      </a:pPr>
                      <a:r>
                        <a:rPr b="1" lang="en-US">
                          <a:solidFill>
                            <a:schemeClr val="accent2"/>
                          </a:solidFill>
                          <a:highlight>
                            <a:srgbClr val="FFFFFF"/>
                          </a:highlight>
                          <a:latin typeface="Roboto"/>
                          <a:ea typeface="Roboto"/>
                          <a:cs typeface="Roboto"/>
                          <a:sym typeface="Roboto"/>
                        </a:rPr>
                        <a:t>+</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Addition of two operands</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 + b</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1500">
                <a:tc>
                  <a:txBody>
                    <a:bodyPr/>
                    <a:lstStyle/>
                    <a:p>
                      <a:pPr indent="0" lvl="0" marL="0" rtl="0" algn="ctr">
                        <a:lnSpc>
                          <a:spcPct val="100000"/>
                        </a:lnSpc>
                        <a:spcBef>
                          <a:spcPts val="0"/>
                        </a:spcBef>
                        <a:spcAft>
                          <a:spcPts val="0"/>
                        </a:spcAft>
                        <a:buNone/>
                      </a:pPr>
                      <a:r>
                        <a:rPr b="1" lang="en-US">
                          <a:solidFill>
                            <a:schemeClr val="accent2"/>
                          </a:solidFill>
                          <a:highlight>
                            <a:srgbClr val="FFFFFF"/>
                          </a:highlight>
                          <a:latin typeface="Roboto"/>
                          <a:ea typeface="Roboto"/>
                          <a:cs typeface="Roboto"/>
                          <a:sym typeface="Roboto"/>
                        </a:rPr>
                        <a:t>–</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Subtraction of right operand from the left operand</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 – b</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1500">
                <a:tc>
                  <a:txBody>
                    <a:bodyPr/>
                    <a:lstStyle/>
                    <a:p>
                      <a:pPr indent="0" lvl="0" marL="0" rtl="0" algn="ctr">
                        <a:lnSpc>
                          <a:spcPct val="100000"/>
                        </a:lnSpc>
                        <a:spcBef>
                          <a:spcPts val="0"/>
                        </a:spcBef>
                        <a:spcAft>
                          <a:spcPts val="0"/>
                        </a:spcAft>
                        <a:buNone/>
                      </a:pPr>
                      <a:r>
                        <a:rPr b="1" lang="en-US">
                          <a:solidFill>
                            <a:schemeClr val="accent2"/>
                          </a:solidFill>
                          <a:highlight>
                            <a:srgbClr val="FFFFFF"/>
                          </a:highlight>
                          <a:latin typeface="Roboto"/>
                          <a:ea typeface="Roboto"/>
                          <a:cs typeface="Roboto"/>
                          <a:sym typeface="Roboto"/>
                        </a:rPr>
                        <a:t>*</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Multiplication of two operands</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 * b</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1500">
                <a:tc>
                  <a:txBody>
                    <a:bodyPr/>
                    <a:lstStyle/>
                    <a:p>
                      <a:pPr indent="0" lvl="0" marL="0" rtl="0" algn="ctr">
                        <a:lnSpc>
                          <a:spcPct val="100000"/>
                        </a:lnSpc>
                        <a:spcBef>
                          <a:spcPts val="0"/>
                        </a:spcBef>
                        <a:spcAft>
                          <a:spcPts val="0"/>
                        </a:spcAft>
                        <a:buNone/>
                      </a:pPr>
                      <a:r>
                        <a:rPr b="1" lang="en-US">
                          <a:solidFill>
                            <a:schemeClr val="accent2"/>
                          </a:solidFill>
                          <a:highlight>
                            <a:srgbClr val="FFFFFF"/>
                          </a:highlight>
                          <a:latin typeface="Roboto"/>
                          <a:ea typeface="Roboto"/>
                          <a:cs typeface="Roboto"/>
                          <a:sym typeface="Roboto"/>
                        </a:rPr>
                        <a:t>/</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Division of left operand by the right operand</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 / b</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1500">
                <a:tc>
                  <a:txBody>
                    <a:bodyPr/>
                    <a:lstStyle/>
                    <a:p>
                      <a:pPr indent="0" lvl="0" marL="0" rtl="0" algn="ctr">
                        <a:lnSpc>
                          <a:spcPct val="100000"/>
                        </a:lnSpc>
                        <a:spcBef>
                          <a:spcPts val="0"/>
                        </a:spcBef>
                        <a:spcAft>
                          <a:spcPts val="0"/>
                        </a:spcAft>
                        <a:buNone/>
                      </a:pPr>
                      <a:r>
                        <a:rPr b="1" lang="en-US">
                          <a:solidFill>
                            <a:schemeClr val="accent2"/>
                          </a:solidFill>
                          <a:highlight>
                            <a:srgbClr val="FFFFFF"/>
                          </a:highlight>
                          <a:latin typeface="Roboto"/>
                          <a:ea typeface="Roboto"/>
                          <a:cs typeface="Roboto"/>
                          <a:sym typeface="Roboto"/>
                        </a:rPr>
                        <a:t>%</a:t>
                      </a:r>
                      <a:endParaRPr b="1">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Modulus – the remainder of the division of left operand by the right</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US">
                          <a:solidFill>
                            <a:schemeClr val="accent2"/>
                          </a:solidFill>
                          <a:highlight>
                            <a:srgbClr val="FFFFFF"/>
                          </a:highlight>
                          <a:latin typeface="Roboto"/>
                          <a:ea typeface="Roboto"/>
                          <a:cs typeface="Roboto"/>
                          <a:sym typeface="Roboto"/>
                        </a:rPr>
                        <a:t>a % b</a:t>
                      </a:r>
                      <a:endParaRPr>
                        <a:solidFill>
                          <a:schemeClr val="accent2"/>
                        </a:solidFill>
                        <a:highlight>
                          <a:srgbClr val="FFFFFF"/>
                        </a:highlight>
                        <a:latin typeface="Roboto"/>
                        <a:ea typeface="Roboto"/>
                        <a:cs typeface="Roboto"/>
                        <a:sym typeface="Roboto"/>
                      </a:endParaRPr>
                    </a:p>
                  </a:txBody>
                  <a:tcPr marT="105950" marB="105950" marR="105950" marL="10595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73"/>
          <p:cNvSpPr txBox="1"/>
          <p:nvPr>
            <p:ph type="title"/>
          </p:nvPr>
        </p:nvSpPr>
        <p:spPr>
          <a:xfrm>
            <a:off x="443650" y="857875"/>
            <a:ext cx="109671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Comparison Operators</a:t>
            </a:r>
            <a:endParaRPr/>
          </a:p>
        </p:txBody>
      </p:sp>
      <p:sp>
        <p:nvSpPr>
          <p:cNvPr id="673" name="Google Shape;673;p73"/>
          <p:cNvSpPr txBox="1"/>
          <p:nvPr>
            <p:ph idx="1" type="body"/>
          </p:nvPr>
        </p:nvSpPr>
        <p:spPr>
          <a:xfrm>
            <a:off x="663250" y="1499525"/>
            <a:ext cx="10915500" cy="8037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US"/>
              <a:t>The comparison operators in SQL are used to compare values between operands and return true or false according to the condition specified in the statement.</a:t>
            </a:r>
            <a:endParaRPr/>
          </a:p>
        </p:txBody>
      </p:sp>
      <p:sp>
        <p:nvSpPr>
          <p:cNvPr id="674" name="Google Shape;674;p73"/>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descr="SQL com Operators.png" id="675" name="Google Shape;675;p73"/>
          <p:cNvPicPr preferRelativeResize="0"/>
          <p:nvPr/>
        </p:nvPicPr>
        <p:blipFill rotWithShape="1">
          <a:blip r:embed="rId3">
            <a:alphaModFix/>
          </a:blip>
          <a:srcRect b="0" l="0" r="0" t="0"/>
          <a:stretch/>
        </p:blipFill>
        <p:spPr>
          <a:xfrm>
            <a:off x="2175183" y="2410038"/>
            <a:ext cx="7960639" cy="4013489"/>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74"/>
          <p:cNvSpPr txBox="1"/>
          <p:nvPr>
            <p:ph type="title"/>
          </p:nvPr>
        </p:nvSpPr>
        <p:spPr>
          <a:xfrm>
            <a:off x="504075" y="973675"/>
            <a:ext cx="108864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400"/>
              <a:buNone/>
            </a:pPr>
            <a:r>
              <a:rPr lang="en-US"/>
              <a:t>IS NULL and IS NOT NULL Operators</a:t>
            </a:r>
            <a:endParaRPr/>
          </a:p>
        </p:txBody>
      </p:sp>
      <p:sp>
        <p:nvSpPr>
          <p:cNvPr id="682" name="Google Shape;682;p74"/>
          <p:cNvSpPr txBox="1"/>
          <p:nvPr>
            <p:ph idx="1" type="body"/>
          </p:nvPr>
        </p:nvSpPr>
        <p:spPr>
          <a:xfrm>
            <a:off x="698500" y="1720800"/>
            <a:ext cx="10915500" cy="18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000"/>
              </a:spcBef>
              <a:spcAft>
                <a:spcPts val="0"/>
              </a:spcAft>
              <a:buNone/>
            </a:pPr>
            <a:r>
              <a:rPr lang="en-US" sz="1700"/>
              <a:t>IS Null and IS NOT NULL both are logical operators. To test whether a value is NULL or not, we can use the  </a:t>
            </a:r>
            <a:r>
              <a:rPr b="1" lang="en-US" sz="1700"/>
              <a:t>IS NULL</a:t>
            </a:r>
            <a:r>
              <a:rPr lang="en-US" sz="1700"/>
              <a:t> operator.</a:t>
            </a:r>
            <a:endParaRPr sz="1700"/>
          </a:p>
          <a:p>
            <a:pPr indent="0" lvl="0" marL="457200" rtl="0" algn="l">
              <a:lnSpc>
                <a:spcPct val="115000"/>
              </a:lnSpc>
              <a:spcBef>
                <a:spcPts val="1200"/>
              </a:spcBef>
              <a:spcAft>
                <a:spcPts val="0"/>
              </a:spcAft>
              <a:buSzPts val="2000"/>
              <a:buNone/>
            </a:pPr>
            <a:r>
              <a:rPr b="1" lang="en-US" sz="1600">
                <a:solidFill>
                  <a:srgbClr val="134F5C"/>
                </a:solidFill>
                <a:latin typeface="Consolas"/>
                <a:ea typeface="Consolas"/>
                <a:cs typeface="Consolas"/>
                <a:sym typeface="Consolas"/>
              </a:rPr>
              <a:t>IS NULL Syntax:</a:t>
            </a:r>
            <a:r>
              <a:rPr lang="en-US" sz="1600">
                <a:latin typeface="Consolas"/>
                <a:ea typeface="Consolas"/>
                <a:cs typeface="Consolas"/>
                <a:sym typeface="Consolas"/>
              </a:rPr>
              <a:t> 🡪</a:t>
            </a:r>
            <a:r>
              <a:rPr lang="en-US"/>
              <a:t>  </a:t>
            </a:r>
            <a:r>
              <a:rPr b="1" lang="en-US" sz="1600">
                <a:highlight>
                  <a:srgbClr val="F9E3E3"/>
                </a:highlight>
                <a:latin typeface="Consolas"/>
                <a:ea typeface="Consolas"/>
                <a:cs typeface="Consolas"/>
                <a:sym typeface="Consolas"/>
              </a:rPr>
              <a:t>SELECT </a:t>
            </a:r>
            <a:r>
              <a:rPr b="1" i="1" lang="en-US" sz="1600">
                <a:highlight>
                  <a:srgbClr val="F9E3E3"/>
                </a:highlight>
                <a:latin typeface="Consolas"/>
                <a:ea typeface="Consolas"/>
                <a:cs typeface="Consolas"/>
                <a:sym typeface="Consolas"/>
              </a:rPr>
              <a:t>column_names </a:t>
            </a:r>
            <a:r>
              <a:rPr b="1" lang="en-US" sz="1600">
                <a:highlight>
                  <a:srgbClr val="F9E3E3"/>
                </a:highlight>
                <a:latin typeface="Consolas"/>
                <a:ea typeface="Consolas"/>
                <a:cs typeface="Consolas"/>
                <a:sym typeface="Consolas"/>
              </a:rPr>
              <a:t>FROM </a:t>
            </a:r>
            <a:r>
              <a:rPr b="1" i="1" lang="en-US" sz="1600">
                <a:highlight>
                  <a:srgbClr val="F9E3E3"/>
                </a:highlight>
                <a:latin typeface="Consolas"/>
                <a:ea typeface="Consolas"/>
                <a:cs typeface="Consolas"/>
                <a:sym typeface="Consolas"/>
              </a:rPr>
              <a:t>table_name  </a:t>
            </a:r>
            <a:r>
              <a:rPr b="1" lang="en-US" sz="1600">
                <a:highlight>
                  <a:srgbClr val="F9E3E3"/>
                </a:highlight>
                <a:latin typeface="Consolas"/>
                <a:ea typeface="Consolas"/>
                <a:cs typeface="Consolas"/>
                <a:sym typeface="Consolas"/>
              </a:rPr>
              <a:t>WHERE </a:t>
            </a:r>
            <a:r>
              <a:rPr b="1" i="1" lang="en-US" sz="1600">
                <a:highlight>
                  <a:srgbClr val="F9E3E3"/>
                </a:highlight>
                <a:latin typeface="Consolas"/>
                <a:ea typeface="Consolas"/>
                <a:cs typeface="Consolas"/>
                <a:sym typeface="Consolas"/>
              </a:rPr>
              <a:t>column_name</a:t>
            </a:r>
            <a:r>
              <a:rPr b="1" lang="en-US" sz="1600">
                <a:highlight>
                  <a:srgbClr val="F9E3E3"/>
                </a:highlight>
                <a:latin typeface="Consolas"/>
                <a:ea typeface="Consolas"/>
                <a:cs typeface="Consolas"/>
                <a:sym typeface="Consolas"/>
              </a:rPr>
              <a:t> </a:t>
            </a:r>
            <a:r>
              <a:rPr b="1" lang="en-US" sz="1600">
                <a:solidFill>
                  <a:srgbClr val="FF0000"/>
                </a:solidFill>
                <a:highlight>
                  <a:srgbClr val="F9E3E3"/>
                </a:highlight>
                <a:latin typeface="Consolas"/>
                <a:ea typeface="Consolas"/>
                <a:cs typeface="Consolas"/>
                <a:sym typeface="Consolas"/>
              </a:rPr>
              <a:t>IS NULL</a:t>
            </a:r>
            <a:r>
              <a:rPr b="1" lang="en-US" sz="1600">
                <a:highlight>
                  <a:srgbClr val="F9E3E3"/>
                </a:highlight>
                <a:latin typeface="Consolas"/>
                <a:ea typeface="Consolas"/>
                <a:cs typeface="Consolas"/>
                <a:sym typeface="Consolas"/>
              </a:rPr>
              <a:t>;</a:t>
            </a:r>
            <a:endParaRPr sz="2400">
              <a:highlight>
                <a:srgbClr val="F9E3E3"/>
              </a:highlight>
              <a:latin typeface="Consolas"/>
              <a:ea typeface="Consolas"/>
              <a:cs typeface="Consolas"/>
              <a:sym typeface="Consolas"/>
            </a:endParaRPr>
          </a:p>
          <a:p>
            <a:pPr indent="0" lvl="0" marL="457200" rtl="0" algn="l">
              <a:lnSpc>
                <a:spcPct val="115000"/>
              </a:lnSpc>
              <a:spcBef>
                <a:spcPts val="1200"/>
              </a:spcBef>
              <a:spcAft>
                <a:spcPts val="0"/>
              </a:spcAft>
              <a:buSzPts val="2000"/>
              <a:buNone/>
            </a:pPr>
            <a:r>
              <a:rPr b="1" lang="en-US" sz="1600">
                <a:solidFill>
                  <a:srgbClr val="134F5C"/>
                </a:solidFill>
                <a:latin typeface="Consolas"/>
                <a:ea typeface="Consolas"/>
                <a:cs typeface="Consolas"/>
                <a:sym typeface="Consolas"/>
              </a:rPr>
              <a:t>IS NOT NULL Syntax</a:t>
            </a:r>
            <a:r>
              <a:rPr lang="en-US" sz="1600">
                <a:latin typeface="Consolas"/>
                <a:ea typeface="Consolas"/>
                <a:cs typeface="Consolas"/>
                <a:sym typeface="Consolas"/>
              </a:rPr>
              <a:t> </a:t>
            </a:r>
            <a:r>
              <a:rPr b="1" lang="en-US" sz="1600">
                <a:latin typeface="Consolas"/>
                <a:ea typeface="Consolas"/>
                <a:cs typeface="Consolas"/>
                <a:sym typeface="Consolas"/>
              </a:rPr>
              <a:t> 🡪 </a:t>
            </a:r>
            <a:r>
              <a:rPr b="1" lang="en-US" sz="1600">
                <a:highlight>
                  <a:srgbClr val="F9E3E3"/>
                </a:highlight>
                <a:latin typeface="Consolas"/>
                <a:ea typeface="Consolas"/>
                <a:cs typeface="Consolas"/>
                <a:sym typeface="Consolas"/>
              </a:rPr>
              <a:t>SELECT </a:t>
            </a:r>
            <a:r>
              <a:rPr b="1" i="1" lang="en-US" sz="1600">
                <a:highlight>
                  <a:srgbClr val="F9E3E3"/>
                </a:highlight>
                <a:latin typeface="Consolas"/>
                <a:ea typeface="Consolas"/>
                <a:cs typeface="Consolas"/>
                <a:sym typeface="Consolas"/>
              </a:rPr>
              <a:t>column_names </a:t>
            </a:r>
            <a:r>
              <a:rPr b="1" lang="en-US" sz="1600">
                <a:highlight>
                  <a:srgbClr val="F9E3E3"/>
                </a:highlight>
                <a:latin typeface="Consolas"/>
                <a:ea typeface="Consolas"/>
                <a:cs typeface="Consolas"/>
                <a:sym typeface="Consolas"/>
              </a:rPr>
              <a:t>FROM </a:t>
            </a:r>
            <a:r>
              <a:rPr b="1" i="1" lang="en-US" sz="1600">
                <a:highlight>
                  <a:srgbClr val="F9E3E3"/>
                </a:highlight>
                <a:latin typeface="Consolas"/>
                <a:ea typeface="Consolas"/>
                <a:cs typeface="Consolas"/>
                <a:sym typeface="Consolas"/>
              </a:rPr>
              <a:t>table_name </a:t>
            </a:r>
            <a:r>
              <a:rPr b="1" lang="en-US" sz="1600">
                <a:highlight>
                  <a:srgbClr val="F9E3E3"/>
                </a:highlight>
                <a:latin typeface="Consolas"/>
                <a:ea typeface="Consolas"/>
                <a:cs typeface="Consolas"/>
                <a:sym typeface="Consolas"/>
              </a:rPr>
              <a:t>WHERE </a:t>
            </a:r>
            <a:r>
              <a:rPr b="1" i="1" lang="en-US" sz="1600">
                <a:highlight>
                  <a:srgbClr val="F9E3E3"/>
                </a:highlight>
                <a:latin typeface="Consolas"/>
                <a:ea typeface="Consolas"/>
                <a:cs typeface="Consolas"/>
                <a:sym typeface="Consolas"/>
              </a:rPr>
              <a:t>column_name</a:t>
            </a:r>
            <a:r>
              <a:rPr b="1" lang="en-US" sz="1600">
                <a:highlight>
                  <a:srgbClr val="F9E3E3"/>
                </a:highlight>
                <a:latin typeface="Consolas"/>
                <a:ea typeface="Consolas"/>
                <a:cs typeface="Consolas"/>
                <a:sym typeface="Consolas"/>
              </a:rPr>
              <a:t>  </a:t>
            </a:r>
            <a:r>
              <a:rPr b="1" lang="en-US" sz="1600">
                <a:solidFill>
                  <a:srgbClr val="FF0000"/>
                </a:solidFill>
                <a:highlight>
                  <a:srgbClr val="F9E3E3"/>
                </a:highlight>
                <a:latin typeface="Consolas"/>
                <a:ea typeface="Consolas"/>
                <a:cs typeface="Consolas"/>
                <a:sym typeface="Consolas"/>
              </a:rPr>
              <a:t>IS NOT NULL</a:t>
            </a:r>
            <a:r>
              <a:rPr b="1" lang="en-US" sz="1600">
                <a:highlight>
                  <a:srgbClr val="F9E3E3"/>
                </a:highlight>
                <a:latin typeface="Consolas"/>
                <a:ea typeface="Consolas"/>
                <a:cs typeface="Consolas"/>
                <a:sym typeface="Consolas"/>
              </a:rPr>
              <a:t>;</a:t>
            </a:r>
            <a:endParaRPr sz="2400">
              <a:highlight>
                <a:srgbClr val="F9E3E3"/>
              </a:highlight>
              <a:latin typeface="Consolas"/>
              <a:ea typeface="Consolas"/>
              <a:cs typeface="Consolas"/>
              <a:sym typeface="Consolas"/>
            </a:endParaRPr>
          </a:p>
          <a:p>
            <a:pPr indent="0" lvl="0" marL="0" rtl="0" algn="l">
              <a:lnSpc>
                <a:spcPct val="115000"/>
              </a:lnSpc>
              <a:spcBef>
                <a:spcPts val="1200"/>
              </a:spcBef>
              <a:spcAft>
                <a:spcPts val="0"/>
              </a:spcAft>
              <a:buSzPts val="2000"/>
              <a:buNone/>
            </a:pPr>
            <a:r>
              <a:t/>
            </a:r>
            <a:endParaRPr b="1" sz="1200"/>
          </a:p>
          <a:p>
            <a:pPr indent="0" lvl="0" marL="0" rtl="0" algn="l">
              <a:lnSpc>
                <a:spcPct val="115000"/>
              </a:lnSpc>
              <a:spcBef>
                <a:spcPts val="1200"/>
              </a:spcBef>
              <a:spcAft>
                <a:spcPts val="0"/>
              </a:spcAft>
              <a:buSzPts val="2000"/>
              <a:buNone/>
            </a:pPr>
            <a:r>
              <a:t/>
            </a:r>
            <a:endParaRPr b="1" sz="1200"/>
          </a:p>
          <a:p>
            <a:pPr indent="0" lvl="0" marL="0" rtl="0" algn="l">
              <a:lnSpc>
                <a:spcPct val="115000"/>
              </a:lnSpc>
              <a:spcBef>
                <a:spcPts val="1200"/>
              </a:spcBef>
              <a:spcAft>
                <a:spcPts val="0"/>
              </a:spcAft>
              <a:buSzPts val="2000"/>
              <a:buNone/>
            </a:pPr>
            <a:r>
              <a:t/>
            </a:r>
            <a:endParaRPr b="1" sz="1200"/>
          </a:p>
          <a:p>
            <a:pPr indent="0" lvl="0" marL="0" rtl="0" algn="l">
              <a:lnSpc>
                <a:spcPct val="115000"/>
              </a:lnSpc>
              <a:spcBef>
                <a:spcPts val="1200"/>
              </a:spcBef>
              <a:spcAft>
                <a:spcPts val="0"/>
              </a:spcAft>
              <a:buSzPts val="2000"/>
              <a:buFont typeface="Noto Sans Symbols"/>
              <a:buNone/>
            </a:pPr>
            <a:r>
              <a:t/>
            </a:r>
            <a:endParaRPr sz="1200">
              <a:solidFill>
                <a:schemeClr val="dk1"/>
              </a:solidFill>
              <a:highlight>
                <a:srgbClr val="FFFFFF"/>
              </a:highlight>
              <a:latin typeface="Verdana"/>
              <a:ea typeface="Verdana"/>
              <a:cs typeface="Verdana"/>
              <a:sym typeface="Verdana"/>
            </a:endParaRPr>
          </a:p>
          <a:p>
            <a:pPr indent="0" lvl="0" marL="0" rtl="0" algn="l">
              <a:lnSpc>
                <a:spcPct val="100000"/>
              </a:lnSpc>
              <a:spcBef>
                <a:spcPts val="1200"/>
              </a:spcBef>
              <a:spcAft>
                <a:spcPts val="0"/>
              </a:spcAft>
              <a:buSzPts val="2000"/>
              <a:buFont typeface="Noto Sans Symbols"/>
              <a:buNone/>
            </a:pPr>
            <a:r>
              <a:t/>
            </a:r>
            <a:endParaRPr/>
          </a:p>
        </p:txBody>
      </p:sp>
      <p:sp>
        <p:nvSpPr>
          <p:cNvPr id="683" name="Google Shape;683;p74"/>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descr="Query.png" id="684" name="Google Shape;684;p74"/>
          <p:cNvPicPr preferRelativeResize="0"/>
          <p:nvPr/>
        </p:nvPicPr>
        <p:blipFill rotWithShape="1">
          <a:blip r:embed="rId3">
            <a:alphaModFix/>
          </a:blip>
          <a:srcRect b="0" l="0" r="0" t="0"/>
          <a:stretch/>
        </p:blipFill>
        <p:spPr>
          <a:xfrm>
            <a:off x="3342788" y="3756825"/>
            <a:ext cx="4153925" cy="230627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75"/>
          <p:cNvSpPr txBox="1"/>
          <p:nvPr>
            <p:ph type="title"/>
          </p:nvPr>
        </p:nvSpPr>
        <p:spPr>
          <a:xfrm>
            <a:off x="583117" y="8729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000"/>
              <a:t>Example:</a:t>
            </a:r>
            <a:r>
              <a:rPr b="1" lang="en-US" sz="3000"/>
              <a:t> IS NULL</a:t>
            </a:r>
            <a:r>
              <a:rPr lang="en-US" sz="3000"/>
              <a:t> Operators</a:t>
            </a:r>
            <a:endParaRPr sz="3000"/>
          </a:p>
        </p:txBody>
      </p:sp>
      <p:sp>
        <p:nvSpPr>
          <p:cNvPr id="691" name="Google Shape;691;p75"/>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692" name="Google Shape;692;p75"/>
          <p:cNvPicPr preferRelativeResize="0"/>
          <p:nvPr/>
        </p:nvPicPr>
        <p:blipFill>
          <a:blip r:embed="rId3">
            <a:alphaModFix/>
          </a:blip>
          <a:stretch>
            <a:fillRect/>
          </a:stretch>
        </p:blipFill>
        <p:spPr>
          <a:xfrm>
            <a:off x="9819825" y="2799075"/>
            <a:ext cx="1818050" cy="3003750"/>
          </a:xfrm>
          <a:prstGeom prst="rect">
            <a:avLst/>
          </a:prstGeom>
          <a:noFill/>
          <a:ln>
            <a:noFill/>
          </a:ln>
        </p:spPr>
      </p:pic>
      <p:sp>
        <p:nvSpPr>
          <p:cNvPr id="693" name="Google Shape;693;p75"/>
          <p:cNvSpPr txBox="1"/>
          <p:nvPr/>
        </p:nvSpPr>
        <p:spPr>
          <a:xfrm>
            <a:off x="667300" y="1580075"/>
            <a:ext cx="10995900" cy="89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We will use the </a:t>
            </a:r>
            <a:r>
              <a:rPr b="1" lang="en-US" sz="1800"/>
              <a:t>customers </a:t>
            </a:r>
            <a:r>
              <a:rPr lang="en-US" sz="1800"/>
              <a:t>table in the classicmodels database for the demonstration. The following query uses the</a:t>
            </a:r>
            <a:r>
              <a:rPr lang="en-US" sz="1800">
                <a:solidFill>
                  <a:srgbClr val="134F5C"/>
                </a:solidFill>
              </a:rPr>
              <a:t> </a:t>
            </a:r>
            <a:r>
              <a:rPr b="1" lang="en-US" sz="1800">
                <a:solidFill>
                  <a:srgbClr val="FF9900"/>
                </a:solidFill>
              </a:rPr>
              <a:t>IS NULL</a:t>
            </a:r>
            <a:r>
              <a:rPr lang="en-US" sz="1800"/>
              <a:t> operator to find customers who do not have a sales representative:</a:t>
            </a:r>
            <a:endParaRPr sz="1800"/>
          </a:p>
        </p:txBody>
      </p:sp>
      <p:sp>
        <p:nvSpPr>
          <p:cNvPr id="694" name="Google Shape;694;p75"/>
          <p:cNvSpPr txBox="1"/>
          <p:nvPr/>
        </p:nvSpPr>
        <p:spPr>
          <a:xfrm>
            <a:off x="859175" y="2474675"/>
            <a:ext cx="8849400" cy="11853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SELECT customerName, country, salesrepemployeenumber</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FROM   classicmodels.customers</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WHERE salesrepemployeenumber</a:t>
            </a:r>
            <a:r>
              <a:rPr b="1" lang="en-US" sz="1700">
                <a:solidFill>
                  <a:srgbClr val="134F5C"/>
                </a:solidFill>
                <a:latin typeface="Century Gothic"/>
                <a:ea typeface="Century Gothic"/>
                <a:cs typeface="Century Gothic"/>
                <a:sym typeface="Century Gothic"/>
              </a:rPr>
              <a:t> </a:t>
            </a:r>
            <a:r>
              <a:rPr b="1" lang="en-US" sz="1700">
                <a:solidFill>
                  <a:srgbClr val="FF9900"/>
                </a:solidFill>
              </a:rPr>
              <a:t>IS NULL</a:t>
            </a:r>
            <a:endParaRPr b="1" sz="1700">
              <a:solidFill>
                <a:srgbClr val="FF9900"/>
              </a:solidFill>
            </a:endParaRPr>
          </a:p>
          <a:p>
            <a:pPr indent="0" lvl="0" marL="0" rtl="0" algn="l">
              <a:spcBef>
                <a:spcPts val="0"/>
              </a:spcBef>
              <a:spcAft>
                <a:spcPts val="0"/>
              </a:spcAft>
              <a:buNone/>
            </a:pPr>
            <a:r>
              <a:rPr lang="en-US" sz="1600">
                <a:latin typeface="Consolas"/>
                <a:ea typeface="Consolas"/>
                <a:cs typeface="Consolas"/>
                <a:sym typeface="Consolas"/>
              </a:rPr>
              <a:t>ORDER BY customerName; </a:t>
            </a:r>
            <a:endParaRPr sz="1600">
              <a:latin typeface="Consolas"/>
              <a:ea typeface="Consolas"/>
              <a:cs typeface="Consolas"/>
              <a:sym typeface="Consolas"/>
            </a:endParaRPr>
          </a:p>
        </p:txBody>
      </p:sp>
      <p:pic>
        <p:nvPicPr>
          <p:cNvPr descr="MySQL IS NULL Operator example" id="695" name="Google Shape;695;p75" title="MySQL IS NULL Operator example"/>
          <p:cNvPicPr preferRelativeResize="0"/>
          <p:nvPr/>
        </p:nvPicPr>
        <p:blipFill>
          <a:blip r:embed="rId4">
            <a:alphaModFix/>
          </a:blip>
          <a:stretch>
            <a:fillRect/>
          </a:stretch>
        </p:blipFill>
        <p:spPr>
          <a:xfrm>
            <a:off x="3123951" y="3837675"/>
            <a:ext cx="4771875" cy="2714400"/>
          </a:xfrm>
          <a:prstGeom prst="rect">
            <a:avLst/>
          </a:prstGeom>
          <a:noFill/>
          <a:ln cap="flat" cmpd="sng" w="9525">
            <a:solidFill>
              <a:srgbClr val="000000"/>
            </a:solidFill>
            <a:prstDash val="solid"/>
            <a:round/>
            <a:headEnd len="sm" w="sm" type="none"/>
            <a:tailEnd len="sm" w="sm" type="none"/>
          </a:ln>
        </p:spPr>
      </p:pic>
      <p:sp>
        <p:nvSpPr>
          <p:cNvPr id="696" name="Google Shape;696;p75"/>
          <p:cNvSpPr txBox="1"/>
          <p:nvPr/>
        </p:nvSpPr>
        <p:spPr>
          <a:xfrm>
            <a:off x="924625" y="3837675"/>
            <a:ext cx="1752600" cy="400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76"/>
          <p:cNvSpPr txBox="1"/>
          <p:nvPr>
            <p:ph type="title"/>
          </p:nvPr>
        </p:nvSpPr>
        <p:spPr>
          <a:xfrm>
            <a:off x="463800" y="898150"/>
            <a:ext cx="109518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t>Example: </a:t>
            </a:r>
            <a:r>
              <a:rPr b="1" lang="en-US" sz="3000"/>
              <a:t>IS NOT NULL </a:t>
            </a:r>
            <a:r>
              <a:rPr lang="en-US" sz="3000"/>
              <a:t>Operators</a:t>
            </a:r>
            <a:endParaRPr/>
          </a:p>
        </p:txBody>
      </p:sp>
      <p:sp>
        <p:nvSpPr>
          <p:cNvPr id="703" name="Google Shape;703;p76"/>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pic>
        <p:nvPicPr>
          <p:cNvPr id="704" name="Google Shape;704;p76"/>
          <p:cNvPicPr preferRelativeResize="0"/>
          <p:nvPr/>
        </p:nvPicPr>
        <p:blipFill>
          <a:blip r:embed="rId3">
            <a:alphaModFix/>
          </a:blip>
          <a:stretch>
            <a:fillRect/>
          </a:stretch>
        </p:blipFill>
        <p:spPr>
          <a:xfrm>
            <a:off x="9587375" y="2499725"/>
            <a:ext cx="1752600" cy="2895600"/>
          </a:xfrm>
          <a:prstGeom prst="rect">
            <a:avLst/>
          </a:prstGeom>
          <a:noFill/>
          <a:ln>
            <a:noFill/>
          </a:ln>
        </p:spPr>
      </p:pic>
      <p:sp>
        <p:nvSpPr>
          <p:cNvPr id="705" name="Google Shape;705;p76"/>
          <p:cNvSpPr txBox="1"/>
          <p:nvPr/>
        </p:nvSpPr>
        <p:spPr>
          <a:xfrm>
            <a:off x="571650" y="1648025"/>
            <a:ext cx="10894200" cy="85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We will use the </a:t>
            </a:r>
            <a:r>
              <a:rPr b="1" lang="en-US" sz="1800"/>
              <a:t>customers </a:t>
            </a:r>
            <a:r>
              <a:rPr lang="en-US" sz="1800"/>
              <a:t>table in the classicmodels database for the demonstration. The following query uses the </a:t>
            </a:r>
            <a:r>
              <a:rPr b="1" lang="en-US" sz="1800">
                <a:solidFill>
                  <a:srgbClr val="0B5394"/>
                </a:solidFill>
              </a:rPr>
              <a:t>IS NOT NULL</a:t>
            </a:r>
            <a:r>
              <a:rPr lang="en-US" sz="1800"/>
              <a:t> operator to find customers who do not have a sales representative:</a:t>
            </a:r>
            <a:endParaRPr sz="1800"/>
          </a:p>
        </p:txBody>
      </p:sp>
      <p:sp>
        <p:nvSpPr>
          <p:cNvPr id="706" name="Google Shape;706;p76"/>
          <p:cNvSpPr txBox="1"/>
          <p:nvPr/>
        </p:nvSpPr>
        <p:spPr>
          <a:xfrm>
            <a:off x="683550" y="2566150"/>
            <a:ext cx="8359800" cy="12930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onsolas"/>
                <a:ea typeface="Consolas"/>
                <a:cs typeface="Consolas"/>
                <a:sym typeface="Consolas"/>
              </a:rPr>
              <a:t>SELECT customerName, country, salesrepemployeenumber</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FROM </a:t>
            </a:r>
            <a:r>
              <a:rPr lang="en-US" sz="1800">
                <a:latin typeface="Consolas"/>
                <a:ea typeface="Consolas"/>
                <a:cs typeface="Consolas"/>
                <a:sym typeface="Consolas"/>
              </a:rPr>
              <a:t>classicmodels</a:t>
            </a:r>
            <a:r>
              <a:rPr lang="en-US" sz="1500">
                <a:solidFill>
                  <a:schemeClr val="dk1"/>
                </a:solidFill>
                <a:latin typeface="Consolas"/>
                <a:ea typeface="Consolas"/>
                <a:cs typeface="Consolas"/>
                <a:sym typeface="Consolas"/>
              </a:rPr>
              <a:t>.</a:t>
            </a:r>
            <a:r>
              <a:rPr lang="en-US" sz="1800">
                <a:latin typeface="Consolas"/>
                <a:ea typeface="Consolas"/>
                <a:cs typeface="Consolas"/>
                <a:sym typeface="Consolas"/>
              </a:rPr>
              <a:t>customers</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WHERE salesrepemployeenumber </a:t>
            </a:r>
            <a:r>
              <a:rPr b="1" lang="en-US" sz="1600">
                <a:solidFill>
                  <a:srgbClr val="0B5394"/>
                </a:solidFill>
                <a:latin typeface="Century Gothic"/>
                <a:ea typeface="Century Gothic"/>
                <a:cs typeface="Century Gothic"/>
                <a:sym typeface="Century Gothic"/>
              </a:rPr>
              <a:t>IS NOT NULL</a:t>
            </a:r>
            <a:endParaRPr sz="1800">
              <a:latin typeface="Consolas"/>
              <a:ea typeface="Consolas"/>
              <a:cs typeface="Consolas"/>
              <a:sym typeface="Consolas"/>
            </a:endParaRPr>
          </a:p>
          <a:p>
            <a:pPr indent="0" lvl="0" marL="0" rtl="0" algn="l">
              <a:spcBef>
                <a:spcPts val="0"/>
              </a:spcBef>
              <a:spcAft>
                <a:spcPts val="0"/>
              </a:spcAft>
              <a:buNone/>
            </a:pPr>
            <a:r>
              <a:rPr lang="en-US" sz="1800">
                <a:latin typeface="Consolas"/>
                <a:ea typeface="Consolas"/>
                <a:cs typeface="Consolas"/>
                <a:sym typeface="Consolas"/>
              </a:rPr>
              <a:t>ORDER BY customerName;</a:t>
            </a:r>
            <a:endParaRPr sz="1800">
              <a:latin typeface="Consolas"/>
              <a:ea typeface="Consolas"/>
              <a:cs typeface="Consolas"/>
              <a:sym typeface="Consolas"/>
            </a:endParaRPr>
          </a:p>
        </p:txBody>
      </p:sp>
      <p:pic>
        <p:nvPicPr>
          <p:cNvPr descr="MySQL IS NOT NULL Operator example" id="707" name="Google Shape;707;p76" title="MySQL IS NOT NULL Operator example"/>
          <p:cNvPicPr preferRelativeResize="0"/>
          <p:nvPr/>
        </p:nvPicPr>
        <p:blipFill>
          <a:blip r:embed="rId4">
            <a:alphaModFix/>
          </a:blip>
          <a:stretch>
            <a:fillRect/>
          </a:stretch>
        </p:blipFill>
        <p:spPr>
          <a:xfrm>
            <a:off x="2075325" y="4495625"/>
            <a:ext cx="3505200" cy="2105025"/>
          </a:xfrm>
          <a:prstGeom prst="rect">
            <a:avLst/>
          </a:prstGeom>
          <a:noFill/>
          <a:ln cap="flat" cmpd="sng" w="9525">
            <a:solidFill>
              <a:srgbClr val="000000"/>
            </a:solidFill>
            <a:prstDash val="solid"/>
            <a:round/>
            <a:headEnd len="sm" w="sm" type="none"/>
            <a:tailEnd len="sm" w="sm" type="none"/>
          </a:ln>
        </p:spPr>
      </p:pic>
      <p:sp>
        <p:nvSpPr>
          <p:cNvPr id="708" name="Google Shape;708;p76"/>
          <p:cNvSpPr txBox="1"/>
          <p:nvPr/>
        </p:nvSpPr>
        <p:spPr>
          <a:xfrm>
            <a:off x="2075325" y="4040063"/>
            <a:ext cx="1752600" cy="400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Output</a:t>
            </a:r>
            <a:endParaRPr b="1">
              <a:latin typeface="Century Gothic"/>
              <a:ea typeface="Century Gothic"/>
              <a:cs typeface="Century Gothic"/>
              <a:sym typeface="Century Gothic"/>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77"/>
          <p:cNvSpPr txBox="1"/>
          <p:nvPr>
            <p:ph type="title"/>
          </p:nvPr>
        </p:nvSpPr>
        <p:spPr>
          <a:xfrm>
            <a:off x="517467" y="82533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Example:</a:t>
            </a:r>
            <a:r>
              <a:rPr b="1" lang="en-US"/>
              <a:t> IF()</a:t>
            </a:r>
            <a:r>
              <a:rPr lang="en-US"/>
              <a:t> function and</a:t>
            </a:r>
            <a:r>
              <a:rPr b="1" lang="en-US"/>
              <a:t> IS NULL</a:t>
            </a:r>
            <a:r>
              <a:rPr lang="en-US"/>
              <a:t> Operator</a:t>
            </a:r>
            <a:endParaRPr/>
          </a:p>
        </p:txBody>
      </p:sp>
      <p:sp>
        <p:nvSpPr>
          <p:cNvPr id="715" name="Google Shape;715;p77"/>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716" name="Google Shape;716;p77"/>
          <p:cNvSpPr txBox="1"/>
          <p:nvPr>
            <p:ph idx="1" type="body"/>
          </p:nvPr>
        </p:nvSpPr>
        <p:spPr>
          <a:xfrm>
            <a:off x="917000" y="4181275"/>
            <a:ext cx="6149700" cy="11025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normAutofit fontScale="92500" lnSpcReduction="20000"/>
          </a:bodyPr>
          <a:lstStyle/>
          <a:p>
            <a:pPr indent="0" lvl="0" marL="0" rtl="0" algn="l">
              <a:spcBef>
                <a:spcPts val="1000"/>
              </a:spcBef>
              <a:spcAft>
                <a:spcPts val="0"/>
              </a:spcAft>
              <a:buNone/>
            </a:pPr>
            <a:r>
              <a:rPr lang="en-US" sz="1900">
                <a:latin typeface="Consolas"/>
                <a:ea typeface="Consolas"/>
                <a:cs typeface="Consolas"/>
                <a:sym typeface="Consolas"/>
              </a:rPr>
              <a:t>SELECT customerNumber, customerName, country,</a:t>
            </a:r>
            <a:endParaRPr sz="1900">
              <a:latin typeface="Consolas"/>
              <a:ea typeface="Consolas"/>
              <a:cs typeface="Consolas"/>
              <a:sym typeface="Consolas"/>
            </a:endParaRPr>
          </a:p>
          <a:p>
            <a:pPr indent="0" lvl="0" marL="0" rtl="0" algn="l">
              <a:spcBef>
                <a:spcPts val="1000"/>
              </a:spcBef>
              <a:spcAft>
                <a:spcPts val="0"/>
              </a:spcAft>
              <a:buNone/>
            </a:pPr>
            <a:r>
              <a:rPr b="1" lang="en-US" sz="1900">
                <a:solidFill>
                  <a:srgbClr val="FF9900"/>
                </a:solidFill>
                <a:latin typeface="Consolas"/>
                <a:ea typeface="Consolas"/>
                <a:cs typeface="Consolas"/>
                <a:sym typeface="Consolas"/>
              </a:rPr>
              <a:t>IF</a:t>
            </a:r>
            <a:r>
              <a:rPr lang="en-US" sz="1900">
                <a:latin typeface="Consolas"/>
                <a:ea typeface="Consolas"/>
                <a:cs typeface="Consolas"/>
                <a:sym typeface="Consolas"/>
              </a:rPr>
              <a:t>(state </a:t>
            </a:r>
            <a:r>
              <a:rPr b="1" lang="en-US" sz="1900">
                <a:solidFill>
                  <a:srgbClr val="FF9900"/>
                </a:solidFill>
                <a:highlight>
                  <a:srgbClr val="FFFFFF"/>
                </a:highlight>
              </a:rPr>
              <a:t>IS NULL</a:t>
            </a:r>
            <a:r>
              <a:rPr lang="en-US" sz="1900">
                <a:latin typeface="Consolas"/>
                <a:ea typeface="Consolas"/>
                <a:cs typeface="Consolas"/>
                <a:sym typeface="Consolas"/>
              </a:rPr>
              <a:t>, 'N/A', state) as state </a:t>
            </a:r>
            <a:endParaRPr sz="1900">
              <a:latin typeface="Consolas"/>
              <a:ea typeface="Consolas"/>
              <a:cs typeface="Consolas"/>
              <a:sym typeface="Consolas"/>
            </a:endParaRPr>
          </a:p>
          <a:p>
            <a:pPr indent="0" lvl="0" marL="0" rtl="0" algn="l">
              <a:spcBef>
                <a:spcPts val="1000"/>
              </a:spcBef>
              <a:spcAft>
                <a:spcPts val="0"/>
              </a:spcAft>
              <a:buNone/>
            </a:pPr>
            <a:r>
              <a:rPr lang="en-US" sz="1900">
                <a:latin typeface="Consolas"/>
                <a:ea typeface="Consolas"/>
                <a:cs typeface="Consolas"/>
                <a:sym typeface="Consolas"/>
              </a:rPr>
              <a:t>FROM classicmodels.customers;</a:t>
            </a:r>
            <a:endParaRPr sz="1900">
              <a:latin typeface="Consolas"/>
              <a:ea typeface="Consolas"/>
              <a:cs typeface="Consolas"/>
              <a:sym typeface="Consolas"/>
            </a:endParaRPr>
          </a:p>
        </p:txBody>
      </p:sp>
      <p:sp>
        <p:nvSpPr>
          <p:cNvPr id="717" name="Google Shape;717;p77"/>
          <p:cNvSpPr txBox="1"/>
          <p:nvPr/>
        </p:nvSpPr>
        <p:spPr>
          <a:xfrm>
            <a:off x="672175" y="1532450"/>
            <a:ext cx="10634400" cy="177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solidFill>
                  <a:srgbClr val="222222"/>
                </a:solidFill>
                <a:highlight>
                  <a:srgbClr val="FFFFFF"/>
                </a:highlight>
              </a:rPr>
              <a:t>In this </a:t>
            </a:r>
            <a:r>
              <a:rPr lang="en-US" sz="1900">
                <a:solidFill>
                  <a:srgbClr val="222222"/>
                </a:solidFill>
                <a:highlight>
                  <a:srgbClr val="FFFFFF"/>
                </a:highlight>
              </a:rPr>
              <a:t>example</a:t>
            </a:r>
            <a:r>
              <a:rPr lang="en-US" sz="1900">
                <a:solidFill>
                  <a:srgbClr val="222222"/>
                </a:solidFill>
                <a:highlight>
                  <a:srgbClr val="FFFFFF"/>
                </a:highlight>
              </a:rPr>
              <a:t>, we will utilize</a:t>
            </a:r>
            <a:r>
              <a:rPr b="1" lang="en-US" sz="1900">
                <a:solidFill>
                  <a:srgbClr val="222222"/>
                </a:solidFill>
                <a:highlight>
                  <a:srgbClr val="FFFFFF"/>
                </a:highlight>
              </a:rPr>
              <a:t> </a:t>
            </a:r>
            <a:r>
              <a:rPr b="1" lang="en-US" sz="1900">
                <a:solidFill>
                  <a:srgbClr val="FF9900"/>
                </a:solidFill>
                <a:highlight>
                  <a:srgbClr val="FFFFFF"/>
                </a:highlight>
              </a:rPr>
              <a:t>if()</a:t>
            </a:r>
            <a:r>
              <a:rPr lang="en-US" sz="1900">
                <a:solidFill>
                  <a:srgbClr val="222222"/>
                </a:solidFill>
                <a:highlight>
                  <a:srgbClr val="FFFFFF"/>
                </a:highlight>
              </a:rPr>
              <a:t> function and</a:t>
            </a:r>
            <a:r>
              <a:rPr b="1" lang="en-US" sz="1900">
                <a:solidFill>
                  <a:srgbClr val="222222"/>
                </a:solidFill>
                <a:highlight>
                  <a:srgbClr val="FFFFFF"/>
                </a:highlight>
              </a:rPr>
              <a:t> </a:t>
            </a:r>
            <a:r>
              <a:rPr b="1" lang="en-US" sz="1900">
                <a:solidFill>
                  <a:srgbClr val="FF9900"/>
                </a:solidFill>
                <a:highlight>
                  <a:srgbClr val="FFFFFF"/>
                </a:highlight>
              </a:rPr>
              <a:t>IS NULL</a:t>
            </a:r>
            <a:r>
              <a:rPr lang="en-US" sz="1900">
                <a:solidFill>
                  <a:srgbClr val="222222"/>
                </a:solidFill>
                <a:highlight>
                  <a:srgbClr val="FFFFFF"/>
                </a:highlight>
              </a:rPr>
              <a:t> operators.</a:t>
            </a:r>
            <a:endParaRPr sz="1900">
              <a:solidFill>
                <a:srgbClr val="222222"/>
              </a:solidFill>
              <a:highlight>
                <a:srgbClr val="FFFFFF"/>
              </a:highlight>
            </a:endParaRPr>
          </a:p>
          <a:p>
            <a:pPr indent="-336550" lvl="0" marL="457200" rtl="0" algn="l">
              <a:spcBef>
                <a:spcPts val="1000"/>
              </a:spcBef>
              <a:spcAft>
                <a:spcPts val="0"/>
              </a:spcAft>
              <a:buClr>
                <a:srgbClr val="FF9900"/>
              </a:buClr>
              <a:buSzPts val="1700"/>
              <a:buChar char="❏"/>
            </a:pPr>
            <a:r>
              <a:rPr lang="en-US" sz="1900">
                <a:solidFill>
                  <a:srgbClr val="222222"/>
                </a:solidFill>
                <a:highlight>
                  <a:srgbClr val="FFFFFF"/>
                </a:highlight>
              </a:rPr>
              <a:t>In the </a:t>
            </a:r>
            <a:r>
              <a:rPr lang="en-US" sz="1800">
                <a:solidFill>
                  <a:srgbClr val="222222"/>
                </a:solidFill>
              </a:rPr>
              <a:t>customer's</a:t>
            </a:r>
            <a:r>
              <a:rPr lang="en-US" sz="1900">
                <a:solidFill>
                  <a:srgbClr val="222222"/>
                </a:solidFill>
                <a:highlight>
                  <a:srgbClr val="FFFFFF"/>
                </a:highlight>
              </a:rPr>
              <a:t> table, many customers do not have state information in the “</a:t>
            </a:r>
            <a:r>
              <a:rPr lang="en-US" sz="1800">
                <a:solidFill>
                  <a:srgbClr val="222222"/>
                </a:solidFill>
              </a:rPr>
              <a:t>state</a:t>
            </a:r>
            <a:r>
              <a:rPr lang="en-US" sz="1900">
                <a:solidFill>
                  <a:srgbClr val="222222"/>
                </a:solidFill>
                <a:highlight>
                  <a:srgbClr val="FFFFFF"/>
                </a:highlight>
              </a:rPr>
              <a:t>“ column;  therefore, when we select customers, the state column displays </a:t>
            </a:r>
            <a:r>
              <a:rPr lang="en-US" sz="1800">
                <a:solidFill>
                  <a:srgbClr val="222222"/>
                </a:solidFill>
              </a:rPr>
              <a:t>NULL</a:t>
            </a:r>
            <a:r>
              <a:rPr lang="en-US" sz="1900">
                <a:solidFill>
                  <a:srgbClr val="222222"/>
                </a:solidFill>
                <a:highlight>
                  <a:srgbClr val="FFFFFF"/>
                </a:highlight>
              </a:rPr>
              <a:t> values, which is not meaningful for the reporting purpose. We can improve the output by using the </a:t>
            </a:r>
            <a:r>
              <a:rPr lang="en-US" sz="1800">
                <a:solidFill>
                  <a:srgbClr val="222222"/>
                </a:solidFill>
              </a:rPr>
              <a:t>IF</a:t>
            </a:r>
            <a:r>
              <a:rPr lang="en-US" sz="1900">
                <a:solidFill>
                  <a:srgbClr val="222222"/>
                </a:solidFill>
                <a:highlight>
                  <a:srgbClr val="FFFFFF"/>
                </a:highlight>
              </a:rPr>
              <a:t> function to return N/A if the state is NULL as the following query:</a:t>
            </a:r>
            <a:endParaRPr sz="2100">
              <a:solidFill>
                <a:srgbClr val="222222"/>
              </a:solidFill>
            </a:endParaRPr>
          </a:p>
        </p:txBody>
      </p:sp>
      <p:pic>
        <p:nvPicPr>
          <p:cNvPr id="718" name="Google Shape;718;p77"/>
          <p:cNvPicPr preferRelativeResize="0"/>
          <p:nvPr/>
        </p:nvPicPr>
        <p:blipFill rotWithShape="1">
          <a:blip r:embed="rId3">
            <a:alphaModFix/>
          </a:blip>
          <a:srcRect b="23992" l="14294" r="64719" t="40236"/>
          <a:stretch/>
        </p:blipFill>
        <p:spPr>
          <a:xfrm>
            <a:off x="7339100" y="3599875"/>
            <a:ext cx="3160051" cy="302987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78"/>
          <p:cNvSpPr txBox="1"/>
          <p:nvPr>
            <p:ph type="title"/>
          </p:nvPr>
        </p:nvSpPr>
        <p:spPr>
          <a:xfrm>
            <a:off x="453725" y="908225"/>
            <a:ext cx="109518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200"/>
              <a:t>IN Operator</a:t>
            </a:r>
            <a:endParaRPr sz="3200"/>
          </a:p>
        </p:txBody>
      </p:sp>
      <p:sp>
        <p:nvSpPr>
          <p:cNvPr id="724" name="Google Shape;724;p78"/>
          <p:cNvSpPr txBox="1"/>
          <p:nvPr>
            <p:ph idx="1" type="body"/>
          </p:nvPr>
        </p:nvSpPr>
        <p:spPr>
          <a:xfrm>
            <a:off x="694775" y="1615325"/>
            <a:ext cx="11049300" cy="2334900"/>
          </a:xfrm>
          <a:prstGeom prst="rect">
            <a:avLst/>
          </a:prstGeom>
          <a:noFill/>
          <a:ln>
            <a:noFill/>
          </a:ln>
        </p:spPr>
        <p:txBody>
          <a:bodyPr anchorCtr="0" anchor="t" bIns="91425" lIns="91425" spcFirstLastPara="1" rIns="91425" wrap="square" tIns="91425">
            <a:noAutofit/>
          </a:bodyPr>
          <a:lstStyle/>
          <a:p>
            <a:pPr indent="-330200" lvl="0" marL="457200" rtl="0" algn="l">
              <a:spcBef>
                <a:spcPts val="1000"/>
              </a:spcBef>
              <a:spcAft>
                <a:spcPts val="0"/>
              </a:spcAft>
              <a:buSzPts val="1600"/>
              <a:buChar char="❑"/>
            </a:pPr>
            <a:r>
              <a:rPr lang="en-US"/>
              <a:t>The</a:t>
            </a:r>
            <a:r>
              <a:rPr b="1" i="1" lang="en-US"/>
              <a:t> IN </a:t>
            </a:r>
            <a:r>
              <a:rPr lang="en-US"/>
              <a:t>operator allows you to specify multiple values in a WHERE clause.</a:t>
            </a:r>
            <a:endParaRPr/>
          </a:p>
          <a:p>
            <a:pPr indent="-330200" lvl="0" marL="457200" rtl="0" algn="l">
              <a:spcBef>
                <a:spcPts val="1000"/>
              </a:spcBef>
              <a:spcAft>
                <a:spcPts val="0"/>
              </a:spcAft>
              <a:buSzPts val="1600"/>
              <a:buChar char="❑"/>
            </a:pPr>
            <a:r>
              <a:rPr lang="en-US"/>
              <a:t>The </a:t>
            </a:r>
            <a:r>
              <a:rPr b="1" i="1" lang="en-US"/>
              <a:t>IN</a:t>
            </a:r>
            <a:r>
              <a:rPr lang="en-US"/>
              <a:t> operator allows you to determine if a specified value matches any value in a set of values or is returned by a subquery. </a:t>
            </a:r>
            <a:endParaRPr/>
          </a:p>
          <a:p>
            <a:pPr indent="0" lvl="0" marL="0" marR="0" rtl="0" algn="l">
              <a:lnSpc>
                <a:spcPct val="100000"/>
              </a:lnSpc>
              <a:spcBef>
                <a:spcPts val="1000"/>
              </a:spcBef>
              <a:spcAft>
                <a:spcPts val="0"/>
              </a:spcAft>
              <a:buNone/>
            </a:pPr>
            <a:r>
              <a:rPr b="1" lang="en-US">
                <a:solidFill>
                  <a:schemeClr val="dk1"/>
                </a:solidFill>
              </a:rPr>
              <a:t>Syntax</a:t>
            </a:r>
            <a:endParaRPr b="1">
              <a:solidFill>
                <a:schemeClr val="dk1"/>
              </a:solidFill>
            </a:endParaRPr>
          </a:p>
          <a:p>
            <a:pPr indent="0" lvl="0" marL="457200" rtl="0" algn="l">
              <a:lnSpc>
                <a:spcPct val="100000"/>
              </a:lnSpc>
              <a:spcBef>
                <a:spcPts val="0"/>
              </a:spcBef>
              <a:spcAft>
                <a:spcPts val="0"/>
              </a:spcAft>
              <a:buNone/>
            </a:pPr>
            <a:r>
              <a:rPr lang="en-US" sz="1600"/>
              <a:t>Basic      🡪  </a:t>
            </a:r>
            <a:r>
              <a:rPr lang="en-US" sz="1600">
                <a:highlight>
                  <a:srgbClr val="D9EAD3"/>
                </a:highlight>
                <a:latin typeface="Consolas"/>
                <a:ea typeface="Consolas"/>
                <a:cs typeface="Consolas"/>
                <a:sym typeface="Consolas"/>
              </a:rPr>
              <a:t>SELECT </a:t>
            </a:r>
            <a:r>
              <a:rPr i="1" lang="en-US" sz="1600">
                <a:highlight>
                  <a:srgbClr val="D9EAD3"/>
                </a:highlight>
                <a:latin typeface="Consolas"/>
                <a:ea typeface="Consolas"/>
                <a:cs typeface="Consolas"/>
                <a:sym typeface="Consolas"/>
              </a:rPr>
              <a:t>column_name(s) </a:t>
            </a:r>
            <a:r>
              <a:rPr lang="en-US" sz="1600">
                <a:highlight>
                  <a:srgbClr val="D9EAD3"/>
                </a:highlight>
                <a:latin typeface="Consolas"/>
                <a:ea typeface="Consolas"/>
                <a:cs typeface="Consolas"/>
                <a:sym typeface="Consolas"/>
              </a:rPr>
              <a:t>FROM </a:t>
            </a:r>
            <a:r>
              <a:rPr i="1" lang="en-US" sz="1600">
                <a:highlight>
                  <a:srgbClr val="D9EAD3"/>
                </a:highlight>
                <a:latin typeface="Consolas"/>
                <a:ea typeface="Consolas"/>
                <a:cs typeface="Consolas"/>
                <a:sym typeface="Consolas"/>
              </a:rPr>
              <a:t>table_name  </a:t>
            </a:r>
            <a:r>
              <a:rPr lang="en-US" sz="1600">
                <a:highlight>
                  <a:srgbClr val="D9EAD3"/>
                </a:highlight>
                <a:latin typeface="Consolas"/>
                <a:ea typeface="Consolas"/>
                <a:cs typeface="Consolas"/>
                <a:sym typeface="Consolas"/>
              </a:rPr>
              <a:t>WHERE </a:t>
            </a:r>
            <a:r>
              <a:rPr i="1" lang="en-US" sz="1600">
                <a:highlight>
                  <a:srgbClr val="D9EAD3"/>
                </a:highlight>
                <a:latin typeface="Consolas"/>
                <a:ea typeface="Consolas"/>
                <a:cs typeface="Consolas"/>
                <a:sym typeface="Consolas"/>
              </a:rPr>
              <a:t>column_name</a:t>
            </a:r>
            <a:r>
              <a:rPr lang="en-US" sz="1600">
                <a:highlight>
                  <a:srgbClr val="D9EAD3"/>
                </a:highlight>
                <a:latin typeface="Consolas"/>
                <a:ea typeface="Consolas"/>
                <a:cs typeface="Consolas"/>
                <a:sym typeface="Consolas"/>
              </a:rPr>
              <a:t> </a:t>
            </a:r>
            <a:r>
              <a:rPr lang="en-US" sz="1600">
                <a:solidFill>
                  <a:srgbClr val="B45F06"/>
                </a:solidFill>
                <a:highlight>
                  <a:srgbClr val="D9EAD3"/>
                </a:highlight>
                <a:latin typeface="Consolas"/>
                <a:ea typeface="Consolas"/>
                <a:cs typeface="Consolas"/>
                <a:sym typeface="Consolas"/>
              </a:rPr>
              <a:t>IN (</a:t>
            </a:r>
            <a:r>
              <a:rPr i="1" lang="en-US" sz="1600">
                <a:solidFill>
                  <a:srgbClr val="B45F06"/>
                </a:solidFill>
                <a:highlight>
                  <a:srgbClr val="D9EAD3"/>
                </a:highlight>
                <a:latin typeface="Consolas"/>
                <a:ea typeface="Consolas"/>
                <a:cs typeface="Consolas"/>
                <a:sym typeface="Consolas"/>
              </a:rPr>
              <a:t>value1</a:t>
            </a:r>
            <a:r>
              <a:rPr lang="en-US" sz="1600">
                <a:solidFill>
                  <a:srgbClr val="B45F06"/>
                </a:solidFill>
                <a:highlight>
                  <a:srgbClr val="D9EAD3"/>
                </a:highlight>
                <a:latin typeface="Consolas"/>
                <a:ea typeface="Consolas"/>
                <a:cs typeface="Consolas"/>
                <a:sym typeface="Consolas"/>
              </a:rPr>
              <a:t>,</a:t>
            </a:r>
            <a:r>
              <a:rPr i="1" lang="en-US" sz="1600">
                <a:solidFill>
                  <a:srgbClr val="B45F06"/>
                </a:solidFill>
                <a:highlight>
                  <a:srgbClr val="D9EAD3"/>
                </a:highlight>
                <a:latin typeface="Consolas"/>
                <a:ea typeface="Consolas"/>
                <a:cs typeface="Consolas"/>
                <a:sym typeface="Consolas"/>
              </a:rPr>
              <a:t>value2</a:t>
            </a:r>
            <a:r>
              <a:rPr lang="en-US" sz="1600">
                <a:solidFill>
                  <a:srgbClr val="B45F06"/>
                </a:solidFill>
                <a:highlight>
                  <a:srgbClr val="D9EAD3"/>
                </a:highlight>
                <a:latin typeface="Consolas"/>
                <a:ea typeface="Consolas"/>
                <a:cs typeface="Consolas"/>
                <a:sym typeface="Consolas"/>
              </a:rPr>
              <a:t>,...);</a:t>
            </a:r>
            <a:endParaRPr sz="1600">
              <a:solidFill>
                <a:srgbClr val="B45F06"/>
              </a:solidFill>
              <a:highlight>
                <a:srgbClr val="D9EAD3"/>
              </a:highlight>
              <a:latin typeface="Consolas"/>
              <a:ea typeface="Consolas"/>
              <a:cs typeface="Consolas"/>
              <a:sym typeface="Consolas"/>
            </a:endParaRPr>
          </a:p>
          <a:p>
            <a:pPr indent="0" lvl="0" marL="457200" rtl="0" algn="l">
              <a:lnSpc>
                <a:spcPct val="100000"/>
              </a:lnSpc>
              <a:spcBef>
                <a:spcPts val="0"/>
              </a:spcBef>
              <a:spcAft>
                <a:spcPts val="0"/>
              </a:spcAft>
              <a:buNone/>
            </a:pPr>
            <a:r>
              <a:rPr lang="en-US" sz="1600"/>
              <a:t>Advance 🡪  </a:t>
            </a:r>
            <a:r>
              <a:rPr lang="en-US" sz="1600">
                <a:highlight>
                  <a:srgbClr val="FFF2CC"/>
                </a:highlight>
                <a:latin typeface="Consolas"/>
                <a:ea typeface="Consolas"/>
                <a:cs typeface="Consolas"/>
                <a:sym typeface="Consolas"/>
              </a:rPr>
              <a:t>SELECT </a:t>
            </a:r>
            <a:r>
              <a:rPr i="1" lang="en-US" sz="1600">
                <a:highlight>
                  <a:srgbClr val="FFF2CC"/>
                </a:highlight>
                <a:latin typeface="Consolas"/>
                <a:ea typeface="Consolas"/>
                <a:cs typeface="Consolas"/>
                <a:sym typeface="Consolas"/>
              </a:rPr>
              <a:t>column_name(s)</a:t>
            </a:r>
            <a:r>
              <a:rPr lang="en-US" sz="1600">
                <a:highlight>
                  <a:srgbClr val="FFF2CC"/>
                </a:highlight>
                <a:latin typeface="Consolas"/>
                <a:ea typeface="Consolas"/>
                <a:cs typeface="Consolas"/>
                <a:sym typeface="Consolas"/>
              </a:rPr>
              <a:t> FROM </a:t>
            </a:r>
            <a:r>
              <a:rPr i="1" lang="en-US" sz="1600">
                <a:highlight>
                  <a:srgbClr val="FFF2CC"/>
                </a:highlight>
                <a:latin typeface="Consolas"/>
                <a:ea typeface="Consolas"/>
                <a:cs typeface="Consolas"/>
                <a:sym typeface="Consolas"/>
              </a:rPr>
              <a:t>table_nam</a:t>
            </a:r>
            <a:r>
              <a:rPr lang="en-US" sz="1600">
                <a:highlight>
                  <a:srgbClr val="FFF2CC"/>
                </a:highlight>
                <a:latin typeface="Consolas"/>
                <a:ea typeface="Consolas"/>
                <a:cs typeface="Consolas"/>
                <a:sym typeface="Consolas"/>
              </a:rPr>
              <a:t> e WHERE </a:t>
            </a:r>
            <a:r>
              <a:rPr i="1" lang="en-US" sz="1600">
                <a:highlight>
                  <a:srgbClr val="FFF2CC"/>
                </a:highlight>
                <a:latin typeface="Consolas"/>
                <a:ea typeface="Consolas"/>
                <a:cs typeface="Consolas"/>
                <a:sym typeface="Consolas"/>
              </a:rPr>
              <a:t>column_name</a:t>
            </a:r>
            <a:r>
              <a:rPr lang="en-US" sz="1600">
                <a:solidFill>
                  <a:srgbClr val="B45F06"/>
                </a:solidFill>
                <a:highlight>
                  <a:srgbClr val="D9EAD3"/>
                </a:highlight>
                <a:latin typeface="Consolas"/>
                <a:ea typeface="Consolas"/>
                <a:cs typeface="Consolas"/>
                <a:sym typeface="Consolas"/>
              </a:rPr>
              <a:t> IN (SELECT STATEMENT);</a:t>
            </a:r>
            <a:endParaRPr sz="1600">
              <a:solidFill>
                <a:schemeClr val="accent3"/>
              </a:solidFill>
              <a:highlight>
                <a:srgbClr val="FFF2CC"/>
              </a:highlight>
              <a:latin typeface="Consolas"/>
              <a:ea typeface="Consolas"/>
              <a:cs typeface="Consolas"/>
              <a:sym typeface="Consolas"/>
            </a:endParaRPr>
          </a:p>
          <a:p>
            <a:pPr indent="0" lvl="0" marL="0" rtl="0" algn="l">
              <a:spcBef>
                <a:spcPts val="1000"/>
              </a:spcBef>
              <a:spcAft>
                <a:spcPts val="0"/>
              </a:spcAft>
              <a:buSzPts val="2000"/>
              <a:buNone/>
            </a:pPr>
            <a:r>
              <a:rPr b="1" lang="en-US" sz="1600">
                <a:solidFill>
                  <a:srgbClr val="1155CC"/>
                </a:solidFill>
              </a:rPr>
              <a:t>Example:</a:t>
            </a:r>
            <a:endParaRPr b="1" sz="1600">
              <a:solidFill>
                <a:srgbClr val="1155CC"/>
              </a:solidFill>
            </a:endParaRPr>
          </a:p>
          <a:p>
            <a:pPr indent="-355600" lvl="0" marL="914400" rtl="0" algn="l">
              <a:lnSpc>
                <a:spcPct val="100000"/>
              </a:lnSpc>
              <a:spcBef>
                <a:spcPts val="600"/>
              </a:spcBef>
              <a:spcAft>
                <a:spcPts val="0"/>
              </a:spcAft>
              <a:buSzPts val="2000"/>
              <a:buNone/>
            </a:pPr>
            <a:r>
              <a:t/>
            </a:r>
            <a:endParaRPr sz="1700"/>
          </a:p>
          <a:p>
            <a:pPr indent="0" lvl="0" marL="0" rtl="0" algn="l">
              <a:lnSpc>
                <a:spcPct val="100000"/>
              </a:lnSpc>
              <a:spcBef>
                <a:spcPts val="1000"/>
              </a:spcBef>
              <a:spcAft>
                <a:spcPts val="0"/>
              </a:spcAft>
              <a:buNone/>
            </a:pPr>
            <a:r>
              <a:t/>
            </a:r>
            <a:endParaRPr sz="1700"/>
          </a:p>
          <a:p>
            <a:pPr indent="0" lvl="0" marL="0" rtl="0" algn="l">
              <a:lnSpc>
                <a:spcPct val="100000"/>
              </a:lnSpc>
              <a:spcBef>
                <a:spcPts val="1000"/>
              </a:spcBef>
              <a:spcAft>
                <a:spcPts val="0"/>
              </a:spcAft>
              <a:buNone/>
            </a:pPr>
            <a:r>
              <a:t/>
            </a:r>
            <a:endParaRPr sz="1700"/>
          </a:p>
          <a:p>
            <a:pPr indent="0" lvl="0" marL="0" rtl="0" algn="l">
              <a:lnSpc>
                <a:spcPct val="100000"/>
              </a:lnSpc>
              <a:spcBef>
                <a:spcPts val="1000"/>
              </a:spcBef>
              <a:spcAft>
                <a:spcPts val="0"/>
              </a:spcAft>
              <a:buNone/>
            </a:pPr>
            <a:r>
              <a:t/>
            </a:r>
            <a:endParaRPr sz="2100"/>
          </a:p>
          <a:p>
            <a:pPr indent="-355600" lvl="0" marL="457200" rtl="0" algn="l">
              <a:lnSpc>
                <a:spcPct val="100000"/>
              </a:lnSpc>
              <a:spcBef>
                <a:spcPts val="1000"/>
              </a:spcBef>
              <a:spcAft>
                <a:spcPts val="0"/>
              </a:spcAft>
              <a:buSzPts val="2000"/>
              <a:buNone/>
            </a:pPr>
            <a:r>
              <a:t/>
            </a:r>
            <a:endParaRPr/>
          </a:p>
        </p:txBody>
      </p:sp>
      <p:sp>
        <p:nvSpPr>
          <p:cNvPr id="725" name="Google Shape;725;p78"/>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726" name="Google Shape;726;p78"/>
          <p:cNvSpPr txBox="1"/>
          <p:nvPr/>
        </p:nvSpPr>
        <p:spPr>
          <a:xfrm>
            <a:off x="1953600" y="4335525"/>
            <a:ext cx="9323400" cy="1226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700">
                <a:latin typeface="Consolas"/>
                <a:ea typeface="Consolas"/>
                <a:cs typeface="Consolas"/>
                <a:sym typeface="Consolas"/>
              </a:rPr>
              <a:t>SELECT * FROM Customers WHERE country </a:t>
            </a:r>
            <a:r>
              <a:rPr b="1" lang="en-US" sz="1700">
                <a:solidFill>
                  <a:srgbClr val="CC0000"/>
                </a:solidFill>
                <a:latin typeface="Consolas"/>
                <a:ea typeface="Consolas"/>
                <a:cs typeface="Consolas"/>
                <a:sym typeface="Consolas"/>
              </a:rPr>
              <a:t>IN</a:t>
            </a:r>
            <a:r>
              <a:rPr lang="en-US" sz="1700">
                <a:latin typeface="Consolas"/>
                <a:ea typeface="Consolas"/>
                <a:cs typeface="Consolas"/>
                <a:sym typeface="Consolas"/>
              </a:rPr>
              <a:t> ('USA ', 'France ');</a:t>
            </a:r>
            <a:endParaRPr sz="1700">
              <a:latin typeface="Consolas"/>
              <a:ea typeface="Consolas"/>
              <a:cs typeface="Consolas"/>
              <a:sym typeface="Consolas"/>
            </a:endParaRPr>
          </a:p>
          <a:p>
            <a:pPr indent="0" lvl="0" marL="0" rtl="0" algn="l">
              <a:spcBef>
                <a:spcPts val="1000"/>
              </a:spcBef>
              <a:spcAft>
                <a:spcPts val="0"/>
              </a:spcAft>
              <a:buNone/>
            </a:pPr>
            <a:r>
              <a:rPr i="1" lang="en-US" sz="1700">
                <a:solidFill>
                  <a:srgbClr val="0B5394"/>
                </a:solidFill>
                <a:latin typeface="Consolas"/>
                <a:ea typeface="Consolas"/>
                <a:cs typeface="Consolas"/>
                <a:sym typeface="Consolas"/>
              </a:rPr>
              <a:t>#You can achieve the same result with the OR </a:t>
            </a:r>
            <a:r>
              <a:rPr i="1" lang="en-US" sz="1700">
                <a:solidFill>
                  <a:srgbClr val="0B5394"/>
                </a:solidFill>
                <a:latin typeface="Consolas"/>
                <a:ea typeface="Consolas"/>
                <a:cs typeface="Consolas"/>
                <a:sym typeface="Consolas"/>
              </a:rPr>
              <a:t>operator</a:t>
            </a:r>
            <a:r>
              <a:rPr i="1" lang="en-US" sz="1700">
                <a:solidFill>
                  <a:srgbClr val="0B5394"/>
                </a:solidFill>
                <a:latin typeface="Consolas"/>
                <a:ea typeface="Consolas"/>
                <a:cs typeface="Consolas"/>
                <a:sym typeface="Consolas"/>
              </a:rPr>
              <a:t> as the following query:</a:t>
            </a:r>
            <a:endParaRPr i="1" sz="1700">
              <a:solidFill>
                <a:srgbClr val="0B5394"/>
              </a:solidFill>
              <a:latin typeface="Consolas"/>
              <a:ea typeface="Consolas"/>
              <a:cs typeface="Consolas"/>
              <a:sym typeface="Consolas"/>
            </a:endParaRPr>
          </a:p>
          <a:p>
            <a:pPr indent="0" lvl="0" marL="0" rtl="0" algn="l">
              <a:spcBef>
                <a:spcPts val="1000"/>
              </a:spcBef>
              <a:spcAft>
                <a:spcPts val="1000"/>
              </a:spcAft>
              <a:buNone/>
            </a:pPr>
            <a:r>
              <a:rPr lang="en-US" sz="1700">
                <a:latin typeface="Consolas"/>
                <a:ea typeface="Consolas"/>
                <a:cs typeface="Consolas"/>
                <a:sym typeface="Consolas"/>
              </a:rPr>
              <a:t>SELECT * FROM Customers WHERE country = 'USA'</a:t>
            </a:r>
            <a:r>
              <a:rPr b="1" lang="en-US" sz="1700">
                <a:solidFill>
                  <a:srgbClr val="CC0000"/>
                </a:solidFill>
                <a:latin typeface="Consolas"/>
                <a:ea typeface="Consolas"/>
                <a:cs typeface="Consolas"/>
                <a:sym typeface="Consolas"/>
              </a:rPr>
              <a:t> OR</a:t>
            </a:r>
            <a:r>
              <a:rPr lang="en-US" sz="1700">
                <a:latin typeface="Consolas"/>
                <a:ea typeface="Consolas"/>
                <a:cs typeface="Consolas"/>
                <a:sym typeface="Consolas"/>
              </a:rPr>
              <a:t> country = 'France';</a:t>
            </a:r>
            <a:endParaRPr sz="1700">
              <a:latin typeface="Consolas"/>
              <a:ea typeface="Consolas"/>
              <a:cs typeface="Consolas"/>
              <a:sym typeface="Consolas"/>
            </a:endParaRPr>
          </a:p>
        </p:txBody>
      </p:sp>
      <p:sp>
        <p:nvSpPr>
          <p:cNvPr id="727" name="Google Shape;727;p78"/>
          <p:cNvSpPr txBox="1"/>
          <p:nvPr/>
        </p:nvSpPr>
        <p:spPr>
          <a:xfrm>
            <a:off x="2249400" y="5726800"/>
            <a:ext cx="8731800" cy="446400"/>
          </a:xfrm>
          <a:prstGeom prst="rect">
            <a:avLst/>
          </a:prstGeom>
          <a:solidFill>
            <a:srgbClr val="CFE2F3"/>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lang="en-US" sz="1700">
                <a:solidFill>
                  <a:srgbClr val="000000"/>
                </a:solidFill>
                <a:latin typeface="Century Gothic"/>
                <a:ea typeface="Century Gothic"/>
                <a:cs typeface="Century Gothic"/>
                <a:sym typeface="Century Gothic"/>
              </a:rPr>
              <a:t>We can use the “IN” operator with a subquery. We will explore later in this course.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4"/>
          <p:cNvSpPr txBox="1"/>
          <p:nvPr>
            <p:ph type="title"/>
          </p:nvPr>
        </p:nvSpPr>
        <p:spPr>
          <a:xfrm>
            <a:off x="568017" y="84273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String Functions</a:t>
            </a:r>
            <a:endParaRPr/>
          </a:p>
        </p:txBody>
      </p:sp>
      <p:sp>
        <p:nvSpPr>
          <p:cNvPr id="317" name="Google Shape;317;p34"/>
          <p:cNvSpPr txBox="1"/>
          <p:nvPr>
            <p:ph idx="1" type="body"/>
          </p:nvPr>
        </p:nvSpPr>
        <p:spPr>
          <a:xfrm>
            <a:off x="997475" y="1653850"/>
            <a:ext cx="10261800" cy="2964300"/>
          </a:xfrm>
          <a:prstGeom prst="rect">
            <a:avLst/>
          </a:prstGeom>
        </p:spPr>
        <p:txBody>
          <a:bodyPr anchorCtr="0" anchor="t" bIns="91425" lIns="91425" spcFirstLastPara="1" rIns="91425" wrap="square" tIns="91425">
            <a:normAutofit/>
          </a:bodyPr>
          <a:lstStyle/>
          <a:p>
            <a:pPr indent="0" lvl="0" marL="0" rtl="0" algn="l">
              <a:spcBef>
                <a:spcPts val="600"/>
              </a:spcBef>
              <a:spcAft>
                <a:spcPts val="600"/>
              </a:spcAft>
              <a:buNone/>
            </a:pPr>
            <a:r>
              <a:rPr lang="en-US" sz="2200">
                <a:highlight>
                  <a:srgbClr val="FFFFFF"/>
                </a:highlight>
              </a:rPr>
              <a:t>Let's</a:t>
            </a:r>
            <a:r>
              <a:rPr lang="en-US" sz="2200">
                <a:highlight>
                  <a:srgbClr val="FFFFFF"/>
                </a:highlight>
              </a:rPr>
              <a:t> demonstrate the most commonly used SQL</a:t>
            </a:r>
            <a:r>
              <a:rPr lang="en-US" sz="2200" u="sng">
                <a:solidFill>
                  <a:schemeClr val="hlink"/>
                </a:solidFill>
                <a:highlight>
                  <a:srgbClr val="FFFFFF"/>
                </a:highlight>
                <a:hlinkClick r:id="rId3"/>
              </a:rPr>
              <a:t> String functions</a:t>
            </a:r>
            <a:r>
              <a:rPr lang="en-US" sz="2200">
                <a:highlight>
                  <a:srgbClr val="FFFFFF"/>
                </a:highlight>
              </a:rPr>
              <a:t> that allow you to manipulate character string data effectively.</a:t>
            </a:r>
            <a:endParaRPr sz="2200"/>
          </a:p>
        </p:txBody>
      </p:sp>
      <p:sp>
        <p:nvSpPr>
          <p:cNvPr id="318" name="Google Shape;318;p3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79"/>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sz="3200"/>
              <a:t>IN </a:t>
            </a:r>
            <a:r>
              <a:rPr lang="en-US" sz="3200"/>
              <a:t>Operator Example</a:t>
            </a:r>
            <a:endParaRPr sz="3200"/>
          </a:p>
        </p:txBody>
      </p:sp>
      <p:sp>
        <p:nvSpPr>
          <p:cNvPr id="733" name="Google Shape;733;p79"/>
          <p:cNvSpPr txBox="1"/>
          <p:nvPr>
            <p:ph idx="1" type="body"/>
          </p:nvPr>
        </p:nvSpPr>
        <p:spPr>
          <a:xfrm>
            <a:off x="698500" y="1720800"/>
            <a:ext cx="10915500" cy="3216000"/>
          </a:xfrm>
          <a:prstGeom prst="rect">
            <a:avLst/>
          </a:prstGeom>
          <a:noFill/>
          <a:ln>
            <a:noFill/>
          </a:ln>
        </p:spPr>
        <p:txBody>
          <a:bodyPr anchorCtr="0" anchor="t" bIns="91425" lIns="91425" spcFirstLastPara="1" rIns="91425" wrap="square" tIns="91425">
            <a:noAutofit/>
          </a:bodyPr>
          <a:lstStyle/>
          <a:p>
            <a:pPr indent="-342900" lvl="0" marL="457200" rtl="0" algn="l">
              <a:spcBef>
                <a:spcPts val="1000"/>
              </a:spcBef>
              <a:spcAft>
                <a:spcPts val="0"/>
              </a:spcAft>
              <a:buClr>
                <a:srgbClr val="EF7A24"/>
              </a:buClr>
              <a:buSzPts val="1800"/>
              <a:buFont typeface="Noto Sans Symbols"/>
              <a:buChar char="❑"/>
            </a:pPr>
            <a:r>
              <a:rPr lang="en-US">
                <a:solidFill>
                  <a:srgbClr val="000000"/>
                </a:solidFill>
              </a:rPr>
              <a:t>SELECT * FROM Customers</a:t>
            </a:r>
            <a:br>
              <a:rPr lang="en-US">
                <a:solidFill>
                  <a:srgbClr val="000000"/>
                </a:solidFill>
              </a:rPr>
            </a:br>
            <a:r>
              <a:rPr lang="en-US">
                <a:solidFill>
                  <a:srgbClr val="000000"/>
                </a:solidFill>
              </a:rPr>
              <a:t>WHERE Country </a:t>
            </a:r>
            <a:r>
              <a:rPr b="1" lang="en-US">
                <a:solidFill>
                  <a:srgbClr val="EF7A24"/>
                </a:solidFill>
              </a:rPr>
              <a:t>IN</a:t>
            </a:r>
            <a:r>
              <a:rPr lang="en-US">
                <a:solidFill>
                  <a:srgbClr val="000000"/>
                </a:solidFill>
              </a:rPr>
              <a:t> ('Germany', 'France', 'UK');</a:t>
            </a:r>
            <a:endParaRPr>
              <a:solidFill>
                <a:srgbClr val="000000"/>
              </a:solidFill>
            </a:endParaRPr>
          </a:p>
          <a:p>
            <a:pPr indent="-228600" lvl="0" marL="457200" rtl="0" algn="l">
              <a:spcBef>
                <a:spcPts val="1000"/>
              </a:spcBef>
              <a:spcAft>
                <a:spcPts val="0"/>
              </a:spcAft>
              <a:buNone/>
            </a:pPr>
            <a:r>
              <a:t/>
            </a:r>
            <a:endParaRPr>
              <a:solidFill>
                <a:srgbClr val="000000"/>
              </a:solidFill>
            </a:endParaRPr>
          </a:p>
          <a:p>
            <a:pPr indent="-342900" lvl="0" marL="457200" rtl="0" algn="l">
              <a:spcBef>
                <a:spcPts val="1000"/>
              </a:spcBef>
              <a:spcAft>
                <a:spcPts val="0"/>
              </a:spcAft>
              <a:buClr>
                <a:srgbClr val="EF7A24"/>
              </a:buClr>
              <a:buSzPts val="1800"/>
              <a:buFont typeface="Noto Sans Symbols"/>
              <a:buChar char="❑"/>
            </a:pPr>
            <a:r>
              <a:rPr lang="en-US">
                <a:solidFill>
                  <a:srgbClr val="000000"/>
                </a:solidFill>
              </a:rPr>
              <a:t>SELECT * FROM Customers</a:t>
            </a:r>
            <a:br>
              <a:rPr lang="en-US">
                <a:solidFill>
                  <a:srgbClr val="000000"/>
                </a:solidFill>
              </a:rPr>
            </a:br>
            <a:r>
              <a:rPr lang="en-US">
                <a:solidFill>
                  <a:srgbClr val="000000"/>
                </a:solidFill>
              </a:rPr>
              <a:t>WHERE Country </a:t>
            </a:r>
            <a:r>
              <a:rPr b="1" lang="en-US">
                <a:solidFill>
                  <a:srgbClr val="EF7A24"/>
                </a:solidFill>
              </a:rPr>
              <a:t>NOT IN</a:t>
            </a:r>
            <a:r>
              <a:rPr lang="en-US">
                <a:solidFill>
                  <a:srgbClr val="000000"/>
                </a:solidFill>
              </a:rPr>
              <a:t> ('Germany', 'France', 'UK');</a:t>
            </a:r>
            <a:endParaRPr/>
          </a:p>
        </p:txBody>
      </p:sp>
      <p:sp>
        <p:nvSpPr>
          <p:cNvPr id="734" name="Google Shape;734;p7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8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US"/>
              <a:t>Hands-On LAB - Operators</a:t>
            </a:r>
            <a:endParaRPr/>
          </a:p>
        </p:txBody>
      </p:sp>
      <p:sp>
        <p:nvSpPr>
          <p:cNvPr id="741" name="Google Shape;741;p80"/>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Clr>
                <a:schemeClr val="dk1"/>
              </a:buClr>
              <a:buSzPts val="2000"/>
              <a:buFont typeface="Arial"/>
              <a:buNone/>
            </a:pPr>
            <a:r>
              <a:rPr lang="en-US" sz="2200"/>
              <a:t>Complete the </a:t>
            </a:r>
            <a:r>
              <a:rPr b="1" lang="en-US" sz="2200" u="sng">
                <a:solidFill>
                  <a:srgbClr val="FF9900"/>
                </a:solidFill>
                <a:hlinkClick r:id="rId3">
                  <a:extLst>
                    <a:ext uri="{A12FA001-AC4F-418D-AE19-62706E023703}">
                      <ahyp:hlinkClr val="tx"/>
                    </a:ext>
                  </a:extLst>
                </a:hlinkClick>
              </a:rPr>
              <a:t>GLab - 304.5.2 - Operators</a:t>
            </a:r>
            <a:r>
              <a:rPr lang="en-US" sz="2200"/>
              <a:t>. You can find this Lab on Canvas under Assignment section.</a:t>
            </a:r>
            <a:endParaRPr sz="2200"/>
          </a:p>
          <a:p>
            <a:pPr indent="0" lvl="0" marL="0" rtl="0" algn="l">
              <a:spcBef>
                <a:spcPts val="1000"/>
              </a:spcBef>
              <a:spcAft>
                <a:spcPts val="0"/>
              </a:spcAft>
              <a:buClr>
                <a:schemeClr val="dk1"/>
              </a:buClr>
              <a:buSzPts val="2000"/>
              <a:buFont typeface="Arial"/>
              <a:buNone/>
            </a:pPr>
            <a:r>
              <a:t/>
            </a:r>
            <a:endParaRPr sz="2200"/>
          </a:p>
          <a:p>
            <a:pPr indent="0" lvl="0" marL="0" rtl="0" algn="l">
              <a:spcBef>
                <a:spcPts val="1000"/>
              </a:spcBef>
              <a:spcAft>
                <a:spcPts val="0"/>
              </a:spcAft>
              <a:buClr>
                <a:schemeClr val="dk1"/>
              </a:buClr>
              <a:buSzPts val="1100"/>
              <a:buFont typeface="Arial"/>
              <a:buNone/>
            </a:pPr>
            <a:r>
              <a:rPr lang="en-US" sz="2200"/>
              <a:t>Note: if you have any technical questions while performing the lab activity, ask your instructors for assistance. </a:t>
            </a:r>
            <a:endParaRPr sz="2200"/>
          </a:p>
        </p:txBody>
      </p:sp>
      <p:sp>
        <p:nvSpPr>
          <p:cNvPr id="742" name="Google Shape;742;p8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81"/>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Practice Assignment </a:t>
            </a:r>
            <a:endParaRPr/>
          </a:p>
        </p:txBody>
      </p:sp>
      <p:sp>
        <p:nvSpPr>
          <p:cNvPr id="749" name="Google Shape;749;p81"/>
          <p:cNvSpPr txBox="1"/>
          <p:nvPr>
            <p:ph idx="1" type="body"/>
          </p:nvPr>
        </p:nvSpPr>
        <p:spPr>
          <a:xfrm>
            <a:off x="558650" y="1653850"/>
            <a:ext cx="11479800" cy="5143800"/>
          </a:xfrm>
          <a:prstGeom prst="rect">
            <a:avLst/>
          </a:prstGeom>
        </p:spPr>
        <p:txBody>
          <a:bodyPr anchorCtr="0" anchor="t" bIns="91425" lIns="91425" spcFirstLastPara="1" rIns="91425" wrap="square" tIns="91425">
            <a:normAutofit/>
          </a:bodyPr>
          <a:lstStyle/>
          <a:p>
            <a:pPr indent="0" lvl="0" marL="0" rtl="0" algn="l">
              <a:lnSpc>
                <a:spcPct val="100000"/>
              </a:lnSpc>
              <a:spcBef>
                <a:spcPts val="500"/>
              </a:spcBef>
              <a:spcAft>
                <a:spcPts val="0"/>
              </a:spcAft>
              <a:buNone/>
            </a:pPr>
            <a:r>
              <a:rPr lang="en-US"/>
              <a:t>This assignment</a:t>
            </a:r>
            <a:r>
              <a:rPr lang="en-US">
                <a:solidFill>
                  <a:schemeClr val="lt1"/>
                </a:solidFill>
              </a:rPr>
              <a:t> </a:t>
            </a:r>
            <a:r>
              <a:rPr lang="en-US"/>
              <a:t>will be administered through HackerRank.</a:t>
            </a:r>
            <a:endParaRPr/>
          </a:p>
          <a:p>
            <a:pPr indent="0" lvl="0" marL="0" rtl="0" algn="l">
              <a:lnSpc>
                <a:spcPct val="115000"/>
              </a:lnSpc>
              <a:spcBef>
                <a:spcPts val="1000"/>
              </a:spcBef>
              <a:spcAft>
                <a:spcPts val="0"/>
              </a:spcAft>
              <a:buNone/>
            </a:pPr>
            <a:r>
              <a:rPr b="1" lang="en-US" sz="1300"/>
              <a:t>Click on the below links.</a:t>
            </a:r>
            <a:endParaRPr b="1" sz="1300"/>
          </a:p>
          <a:p>
            <a:pPr indent="-304800" lvl="0" marL="457200" rtl="0" algn="l">
              <a:lnSpc>
                <a:spcPct val="115000"/>
              </a:lnSpc>
              <a:spcBef>
                <a:spcPts val="1000"/>
              </a:spcBef>
              <a:spcAft>
                <a:spcPts val="0"/>
              </a:spcAft>
              <a:buClr>
                <a:srgbClr val="990000"/>
              </a:buClr>
              <a:buSzPts val="1200"/>
              <a:buChar char="➔"/>
            </a:pPr>
            <a:r>
              <a:rPr b="1" lang="en-US" sz="1200" u="sng">
                <a:solidFill>
                  <a:srgbClr val="990000"/>
                </a:solidFill>
                <a:highlight>
                  <a:srgbClr val="FFFFFF"/>
                </a:highlight>
                <a:hlinkClick r:id="rId3">
                  <a:extLst>
                    <a:ext uri="{A12FA001-AC4F-418D-AE19-62706E023703}">
                      <ahyp:hlinkClr val="tx"/>
                    </a:ext>
                  </a:extLst>
                </a:hlinkClick>
              </a:rPr>
              <a:t>Weather Observation Station</a:t>
            </a:r>
            <a:r>
              <a:rPr b="1" lang="en-US" sz="1200" u="sng">
                <a:solidFill>
                  <a:srgbClr val="990000"/>
                </a:solidFill>
                <a:hlinkClick r:id="rId4">
                  <a:extLst>
                    <a:ext uri="{A12FA001-AC4F-418D-AE19-62706E023703}">
                      <ahyp:hlinkClr val="tx"/>
                    </a:ext>
                  </a:extLst>
                </a:hlinkClick>
              </a:rPr>
              <a:t> - </a:t>
            </a:r>
            <a:r>
              <a:rPr b="1" lang="en-US" sz="1200" u="sng">
                <a:solidFill>
                  <a:srgbClr val="990000"/>
                </a:solidFill>
                <a:highlight>
                  <a:srgbClr val="FFFFFF"/>
                </a:highlight>
                <a:hlinkClick r:id="rId5">
                  <a:extLst>
                    <a:ext uri="{A12FA001-AC4F-418D-AE19-62706E023703}">
                      <ahyp:hlinkClr val="tx"/>
                    </a:ext>
                  </a:extLst>
                </a:hlinkClick>
              </a:rPr>
              <a:t>CITY names from STATION</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6">
                  <a:extLst>
                    <a:ext uri="{A12FA001-AC4F-418D-AE19-62706E023703}">
                      <ahyp:hlinkClr val="tx"/>
                    </a:ext>
                  </a:extLst>
                </a:hlinkClick>
              </a:rPr>
              <a:t>Weather Observation Station</a:t>
            </a:r>
            <a:r>
              <a:rPr b="1" lang="en-US" sz="1200" u="sng">
                <a:solidFill>
                  <a:srgbClr val="990000"/>
                </a:solidFill>
                <a:hlinkClick r:id="rId7">
                  <a:extLst>
                    <a:ext uri="{A12FA001-AC4F-418D-AE19-62706E023703}">
                      <ahyp:hlinkClr val="tx"/>
                    </a:ext>
                  </a:extLst>
                </a:hlinkClick>
              </a:rPr>
              <a:t> -d</a:t>
            </a:r>
            <a:r>
              <a:rPr b="1" lang="en-US" sz="1200" u="sng">
                <a:solidFill>
                  <a:srgbClr val="990000"/>
                </a:solidFill>
                <a:highlight>
                  <a:srgbClr val="FFFFFF"/>
                </a:highlight>
                <a:hlinkClick r:id="rId8">
                  <a:extLst>
                    <a:ext uri="{A12FA001-AC4F-418D-AE19-62706E023703}">
                      <ahyp:hlinkClr val="tx"/>
                    </a:ext>
                  </a:extLst>
                </a:hlinkClick>
              </a:rPr>
              <a:t>ifference between the total number of CITY entries</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9">
                  <a:extLst>
                    <a:ext uri="{A12FA001-AC4F-418D-AE19-62706E023703}">
                      <ahyp:hlinkClr val="tx"/>
                    </a:ext>
                  </a:extLst>
                </a:hlinkClick>
              </a:rPr>
              <a:t>Weather Observation Station</a:t>
            </a:r>
            <a:r>
              <a:rPr b="1" lang="en-US" sz="1200" u="sng">
                <a:solidFill>
                  <a:srgbClr val="990000"/>
                </a:solidFill>
                <a:hlinkClick r:id="rId10">
                  <a:extLst>
                    <a:ext uri="{A12FA001-AC4F-418D-AE19-62706E023703}">
                      <ahyp:hlinkClr val="tx"/>
                    </a:ext>
                  </a:extLst>
                </a:hlinkClick>
              </a:rPr>
              <a:t> - </a:t>
            </a:r>
            <a:r>
              <a:rPr b="1" lang="en-US" sz="1200" u="sng">
                <a:solidFill>
                  <a:srgbClr val="990000"/>
                </a:solidFill>
                <a:highlight>
                  <a:srgbClr val="FFFFFF"/>
                </a:highlight>
                <a:hlinkClick r:id="rId11">
                  <a:extLst>
                    <a:ext uri="{A12FA001-AC4F-418D-AE19-62706E023703}">
                      <ahyp:hlinkClr val="tx"/>
                    </a:ext>
                  </a:extLst>
                </a:hlinkClick>
              </a:rPr>
              <a:t>Query the list of CITY names ending with vowels </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12">
                  <a:extLst>
                    <a:ext uri="{A12FA001-AC4F-418D-AE19-62706E023703}">
                      <ahyp:hlinkClr val="tx"/>
                    </a:ext>
                  </a:extLst>
                </a:hlinkClick>
              </a:rPr>
              <a:t>Weather Observation Station</a:t>
            </a:r>
            <a:r>
              <a:rPr b="1" lang="en-US" sz="1200" u="sng">
                <a:solidFill>
                  <a:srgbClr val="990000"/>
                </a:solidFill>
                <a:hlinkClick r:id="rId13">
                  <a:extLst>
                    <a:ext uri="{A12FA001-AC4F-418D-AE19-62706E023703}">
                      <ahyp:hlinkClr val="tx"/>
                    </a:ext>
                  </a:extLst>
                </a:hlinkClick>
              </a:rPr>
              <a:t> - </a:t>
            </a:r>
            <a:r>
              <a:rPr b="1" lang="en-US" sz="1200" u="sng">
                <a:solidFill>
                  <a:srgbClr val="990000"/>
                </a:solidFill>
                <a:highlight>
                  <a:srgbClr val="FFFFFF"/>
                </a:highlight>
                <a:hlinkClick r:id="rId14">
                  <a:extLst>
                    <a:ext uri="{A12FA001-AC4F-418D-AE19-62706E023703}">
                      <ahyp:hlinkClr val="tx"/>
                    </a:ext>
                  </a:extLst>
                </a:hlinkClick>
              </a:rPr>
              <a:t>Query the list of CITY names from STATION which have vowels</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15">
                  <a:extLst>
                    <a:ext uri="{A12FA001-AC4F-418D-AE19-62706E023703}">
                      <ahyp:hlinkClr val="tx"/>
                    </a:ext>
                  </a:extLst>
                </a:hlinkClick>
              </a:rPr>
              <a:t>Weather Observation Station</a:t>
            </a:r>
            <a:r>
              <a:rPr b="1" lang="en-US" sz="1200" u="sng">
                <a:solidFill>
                  <a:srgbClr val="990000"/>
                </a:solidFill>
                <a:hlinkClick r:id="rId16">
                  <a:extLst>
                    <a:ext uri="{A12FA001-AC4F-418D-AE19-62706E023703}">
                      <ahyp:hlinkClr val="tx"/>
                    </a:ext>
                  </a:extLst>
                </a:hlinkClick>
              </a:rPr>
              <a:t> - </a:t>
            </a:r>
            <a:r>
              <a:rPr b="1" lang="en-US" sz="1200" u="sng">
                <a:solidFill>
                  <a:srgbClr val="990000"/>
                </a:solidFill>
                <a:highlight>
                  <a:srgbClr val="FFFFFF"/>
                </a:highlight>
                <a:hlinkClick r:id="rId17">
                  <a:extLst>
                    <a:ext uri="{A12FA001-AC4F-418D-AE19-62706E023703}">
                      <ahyp:hlinkClr val="tx"/>
                    </a:ext>
                  </a:extLst>
                </a:hlinkClick>
              </a:rPr>
              <a:t>Query the list of CITY names from STATION that do not start with vowels</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18">
                  <a:extLst>
                    <a:ext uri="{A12FA001-AC4F-418D-AE19-62706E023703}">
                      <ahyp:hlinkClr val="tx"/>
                    </a:ext>
                  </a:extLst>
                </a:hlinkClick>
              </a:rPr>
              <a:t>Weather Observation Station - </a:t>
            </a:r>
            <a:r>
              <a:rPr b="1" lang="en-US" sz="1200" u="sng">
                <a:solidFill>
                  <a:srgbClr val="990000"/>
                </a:solidFill>
                <a:highlight>
                  <a:srgbClr val="FFFFFF"/>
                </a:highlight>
                <a:hlinkClick r:id="rId19">
                  <a:extLst>
                    <a:ext uri="{A12FA001-AC4F-418D-AE19-62706E023703}">
                      <ahyp:hlinkClr val="tx"/>
                    </a:ext>
                  </a:extLst>
                </a:hlinkClick>
              </a:rPr>
              <a:t>Query the list of CITY names from STATION that either do not start with vowels or do not end with vowels</a:t>
            </a:r>
            <a:endParaRPr b="1" sz="1200" u="sng">
              <a:solidFill>
                <a:srgbClr val="990000"/>
              </a:solidFill>
              <a:highlight>
                <a:srgbClr val="FFFFFF"/>
              </a:highlight>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20">
                  <a:extLst>
                    <a:ext uri="{A12FA001-AC4F-418D-AE19-62706E023703}">
                      <ahyp:hlinkClr val="tx"/>
                    </a:ext>
                  </a:extLst>
                </a:hlinkClick>
              </a:rPr>
              <a:t>Weather Observation Station - </a:t>
            </a:r>
            <a:r>
              <a:rPr b="1" lang="en-US" sz="1200" u="sng">
                <a:solidFill>
                  <a:srgbClr val="990000"/>
                </a:solidFill>
                <a:highlight>
                  <a:srgbClr val="FFFFFF"/>
                </a:highlight>
                <a:hlinkClick r:id="rId21">
                  <a:extLst>
                    <a:ext uri="{A12FA001-AC4F-418D-AE19-62706E023703}">
                      <ahyp:hlinkClr val="tx"/>
                    </a:ext>
                  </a:extLst>
                </a:hlinkClick>
              </a:rPr>
              <a:t>Query the sum of Northern Latitudes (LAT_N) </a:t>
            </a:r>
            <a:endParaRPr b="1" sz="1200" u="sng">
              <a:solidFill>
                <a:srgbClr val="990000"/>
              </a:solidFill>
              <a:highlight>
                <a:srgbClr val="FFFFFF"/>
              </a:highlight>
              <a:hlinkClick r:id="rId22">
                <a:extLst>
                  <a:ext uri="{A12FA001-AC4F-418D-AE19-62706E023703}">
                    <ahyp:hlinkClr val="tx"/>
                  </a:ext>
                </a:extLst>
              </a:hlinkClick>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23">
                  <a:extLst>
                    <a:ext uri="{A12FA001-AC4F-418D-AE19-62706E023703}">
                      <ahyp:hlinkClr val="tx"/>
                    </a:ext>
                  </a:extLst>
                </a:hlinkClick>
              </a:rPr>
              <a:t>Weather Observation Station</a:t>
            </a:r>
            <a:r>
              <a:rPr b="1" lang="en-US" sz="1200" u="sng">
                <a:solidFill>
                  <a:srgbClr val="990000"/>
                </a:solidFill>
                <a:hlinkClick r:id="rId24">
                  <a:extLst>
                    <a:ext uri="{A12FA001-AC4F-418D-AE19-62706E023703}">
                      <ahyp:hlinkClr val="tx"/>
                    </a:ext>
                  </a:extLst>
                </a:hlinkClick>
              </a:rPr>
              <a:t> - </a:t>
            </a:r>
            <a:r>
              <a:rPr b="1" lang="en-US" sz="1200" u="sng">
                <a:solidFill>
                  <a:srgbClr val="990000"/>
                </a:solidFill>
                <a:highlight>
                  <a:srgbClr val="FFFFFF"/>
                </a:highlight>
                <a:hlinkClick r:id="rId25">
                  <a:extLst>
                    <a:ext uri="{A12FA001-AC4F-418D-AE19-62706E023703}">
                      <ahyp:hlinkClr val="tx"/>
                    </a:ext>
                  </a:extLst>
                </a:hlinkClick>
              </a:rPr>
              <a:t>Query the greatest value of the Northern Latitudes (LAT_N) from STATION that is less than 137.23</a:t>
            </a:r>
            <a:endParaRPr b="1" sz="1200">
              <a:solidFill>
                <a:srgbClr val="990000"/>
              </a:solidFill>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26">
                  <a:extLst>
                    <a:ext uri="{A12FA001-AC4F-418D-AE19-62706E023703}">
                      <ahyp:hlinkClr val="tx"/>
                    </a:ext>
                  </a:extLst>
                </a:hlinkClick>
              </a:rPr>
              <a:t>Weather Observation Station - </a:t>
            </a:r>
            <a:r>
              <a:rPr b="1" lang="en-US" sz="1200" u="sng">
                <a:solidFill>
                  <a:srgbClr val="990000"/>
                </a:solidFill>
                <a:highlight>
                  <a:srgbClr val="FFFFFF"/>
                </a:highlight>
                <a:hlinkClick r:id="rId27">
                  <a:extLst>
                    <a:ext uri="{A12FA001-AC4F-418D-AE19-62706E023703}">
                      <ahyp:hlinkClr val="tx"/>
                    </a:ext>
                  </a:extLst>
                </a:hlinkClick>
              </a:rPr>
              <a:t>Query the Western Longitude (LONG_W) for the largest Northern Latitude (LAT_N) in STATION that is less than 137.23</a:t>
            </a:r>
            <a:endParaRPr b="1" sz="1200">
              <a:solidFill>
                <a:srgbClr val="990000"/>
              </a:solidFill>
              <a:highlight>
                <a:srgbClr val="FFFFFF"/>
              </a:highlight>
              <a:uFill>
                <a:noFill/>
              </a:uFill>
              <a:hlinkClick r:id="rId28">
                <a:extLst>
                  <a:ext uri="{A12FA001-AC4F-418D-AE19-62706E023703}">
                    <ahyp:hlinkClr val="tx"/>
                  </a:ext>
                </a:extLst>
              </a:hlinkClick>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29">
                  <a:extLst>
                    <a:ext uri="{A12FA001-AC4F-418D-AE19-62706E023703}">
                      <ahyp:hlinkClr val="tx"/>
                    </a:ext>
                  </a:extLst>
                </a:hlinkClick>
              </a:rPr>
              <a:t>Weather Observation Station - </a:t>
            </a:r>
            <a:r>
              <a:rPr b="1" lang="en-US" sz="1200" u="sng">
                <a:solidFill>
                  <a:srgbClr val="990000"/>
                </a:solidFill>
                <a:highlight>
                  <a:srgbClr val="FFFFFF"/>
                </a:highlight>
                <a:hlinkClick r:id="rId30">
                  <a:extLst>
                    <a:ext uri="{A12FA001-AC4F-418D-AE19-62706E023703}">
                      <ahyp:hlinkClr val="tx"/>
                    </a:ext>
                  </a:extLst>
                </a:hlinkClick>
              </a:rPr>
              <a:t>Query the smallest Northern Latitude (LAT_N) from STATION that is greater than 38.77</a:t>
            </a:r>
            <a:endParaRPr b="1" sz="1200" u="sng">
              <a:solidFill>
                <a:srgbClr val="990000"/>
              </a:solidFill>
              <a:highlight>
                <a:srgbClr val="FFFFFF"/>
              </a:highlight>
              <a:hlinkClick r:id="rId31">
                <a:extLst>
                  <a:ext uri="{A12FA001-AC4F-418D-AE19-62706E023703}">
                    <ahyp:hlinkClr val="tx"/>
                  </a:ext>
                </a:extLst>
              </a:hlinkClick>
            </a:endParaRPr>
          </a:p>
          <a:p>
            <a:pPr indent="-304800" lvl="0" marL="457200" rtl="0" algn="l">
              <a:lnSpc>
                <a:spcPct val="115000"/>
              </a:lnSpc>
              <a:spcBef>
                <a:spcPts val="0"/>
              </a:spcBef>
              <a:spcAft>
                <a:spcPts val="0"/>
              </a:spcAft>
              <a:buClr>
                <a:srgbClr val="990000"/>
              </a:buClr>
              <a:buSzPts val="1200"/>
              <a:buChar char="➔"/>
            </a:pPr>
            <a:r>
              <a:rPr b="1" lang="en-US" sz="1200" u="sng">
                <a:solidFill>
                  <a:srgbClr val="990000"/>
                </a:solidFill>
                <a:highlight>
                  <a:srgbClr val="FFFFFF"/>
                </a:highlight>
                <a:hlinkClick r:id="rId32">
                  <a:extLst>
                    <a:ext uri="{A12FA001-AC4F-418D-AE19-62706E023703}">
                      <ahyp:hlinkClr val="tx"/>
                    </a:ext>
                  </a:extLst>
                </a:hlinkClick>
              </a:rPr>
              <a:t>Weather Observation Station - </a:t>
            </a:r>
            <a:r>
              <a:rPr b="1" lang="en-US" sz="1200" u="sng">
                <a:solidFill>
                  <a:srgbClr val="990000"/>
                </a:solidFill>
                <a:highlight>
                  <a:srgbClr val="FFFFFF"/>
                </a:highlight>
                <a:hlinkClick r:id="rId33">
                  <a:extLst>
                    <a:ext uri="{A12FA001-AC4F-418D-AE19-62706E023703}">
                      <ahyp:hlinkClr val="tx"/>
                    </a:ext>
                  </a:extLst>
                </a:hlinkClick>
              </a:rPr>
              <a:t>Query the Western Longitude (LONG_W)where the smallest Northern Latitude (LAT_N) in STATION is greater than 38.77</a:t>
            </a:r>
            <a:endParaRPr b="1" sz="1200">
              <a:solidFill>
                <a:srgbClr val="990000"/>
              </a:solidFill>
              <a:highlight>
                <a:srgbClr val="FFFFFF"/>
              </a:highlight>
            </a:endParaRPr>
          </a:p>
          <a:p>
            <a:pPr indent="-304800" lvl="0" marL="457200" rtl="0" algn="l">
              <a:lnSpc>
                <a:spcPct val="115000"/>
              </a:lnSpc>
              <a:spcBef>
                <a:spcPts val="0"/>
              </a:spcBef>
              <a:spcAft>
                <a:spcPts val="0"/>
              </a:spcAft>
              <a:buClr>
                <a:srgbClr val="990000"/>
              </a:buClr>
              <a:buSzPts val="1200"/>
              <a:buFont typeface="Century Gothic"/>
              <a:buChar char="➔"/>
            </a:pPr>
            <a:r>
              <a:rPr b="1" lang="en-US" sz="1200" u="sng">
                <a:solidFill>
                  <a:srgbClr val="990000"/>
                </a:solidFill>
                <a:highlight>
                  <a:srgbClr val="FFFFFF"/>
                </a:highlight>
                <a:hlinkClick r:id="rId34">
                  <a:extLst>
                    <a:ext uri="{A12FA001-AC4F-418D-AE19-62706E023703}">
                      <ahyp:hlinkClr val="tx"/>
                    </a:ext>
                  </a:extLst>
                </a:hlinkClick>
              </a:rPr>
              <a:t>Revising the Select Query I</a:t>
            </a:r>
            <a:endParaRPr b="1" sz="1200" u="sng">
              <a:solidFill>
                <a:srgbClr val="990000"/>
              </a:solidFill>
              <a:highlight>
                <a:srgbClr val="FFFFFF"/>
              </a:highlight>
              <a:hlinkClick r:id="rId35">
                <a:extLst>
                  <a:ext uri="{A12FA001-AC4F-418D-AE19-62706E023703}">
                    <ahyp:hlinkClr val="tx"/>
                  </a:ext>
                </a:extLst>
              </a:hlinkClick>
            </a:endParaRPr>
          </a:p>
          <a:p>
            <a:pPr indent="-304800" lvl="0" marL="457200" rtl="0" algn="l">
              <a:lnSpc>
                <a:spcPct val="100000"/>
              </a:lnSpc>
              <a:spcBef>
                <a:spcPts val="0"/>
              </a:spcBef>
              <a:spcAft>
                <a:spcPts val="0"/>
              </a:spcAft>
              <a:buClr>
                <a:srgbClr val="990000"/>
              </a:buClr>
              <a:buSzPts val="1200"/>
              <a:buFont typeface="Century Gothic"/>
              <a:buChar char="➔"/>
            </a:pPr>
            <a:r>
              <a:rPr b="1" lang="en-US" sz="1200" u="sng">
                <a:solidFill>
                  <a:srgbClr val="990000"/>
                </a:solidFill>
                <a:highlight>
                  <a:srgbClr val="FFFFFF"/>
                </a:highlight>
                <a:hlinkClick r:id="rId36">
                  <a:extLst>
                    <a:ext uri="{A12FA001-AC4F-418D-AE19-62706E023703}">
                      <ahyp:hlinkClr val="tx"/>
                    </a:ext>
                  </a:extLst>
                </a:hlinkClick>
              </a:rPr>
              <a:t>Revising the Select Query II</a:t>
            </a:r>
            <a:endParaRPr b="1" sz="1200">
              <a:solidFill>
                <a:srgbClr val="990000"/>
              </a:solidFill>
            </a:endParaRPr>
          </a:p>
          <a:p>
            <a:pPr indent="-304800" lvl="0" marL="457200" marR="0" rtl="0" algn="l">
              <a:lnSpc>
                <a:spcPct val="100000"/>
              </a:lnSpc>
              <a:spcBef>
                <a:spcPts val="0"/>
              </a:spcBef>
              <a:spcAft>
                <a:spcPts val="0"/>
              </a:spcAft>
              <a:buClr>
                <a:srgbClr val="990000"/>
              </a:buClr>
              <a:buSzPts val="1200"/>
              <a:buFont typeface="Century Gothic"/>
              <a:buChar char="➔"/>
            </a:pPr>
            <a:r>
              <a:rPr b="1" lang="en-US" sz="1200" u="sng">
                <a:solidFill>
                  <a:srgbClr val="990000"/>
                </a:solidFill>
                <a:highlight>
                  <a:srgbClr val="FFFFFF"/>
                </a:highlight>
              </a:rPr>
              <a:t>S</a:t>
            </a:r>
            <a:r>
              <a:rPr b="1" lang="en-US" sz="1200" u="sng">
                <a:solidFill>
                  <a:srgbClr val="990000"/>
                </a:solidFill>
                <a:highlight>
                  <a:srgbClr val="FFFFFF"/>
                </a:highlight>
                <a:hlinkClick r:id="rId37">
                  <a:extLst>
                    <a:ext uri="{A12FA001-AC4F-418D-AE19-62706E023703}">
                      <ahyp:hlinkClr val="tx"/>
                    </a:ext>
                  </a:extLst>
                </a:hlinkClick>
              </a:rPr>
              <a:t>tring function</a:t>
            </a:r>
            <a:endParaRPr b="1" sz="1200">
              <a:solidFill>
                <a:srgbClr val="990000"/>
              </a:solidFill>
            </a:endParaRPr>
          </a:p>
        </p:txBody>
      </p:sp>
      <p:sp>
        <p:nvSpPr>
          <p:cNvPr id="750" name="Google Shape;750;p81"/>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751" name="Google Shape;751;p81"/>
          <p:cNvSpPr txBox="1"/>
          <p:nvPr/>
        </p:nvSpPr>
        <p:spPr>
          <a:xfrm>
            <a:off x="4479875" y="4911975"/>
            <a:ext cx="5878200" cy="1434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a:t>Note: Use your office hours to complete this assignment,</a:t>
            </a:r>
            <a:r>
              <a:rPr b="1" lang="en-US">
                <a:highlight>
                  <a:schemeClr val="lt1"/>
                </a:highlight>
              </a:rPr>
              <a:t> </a:t>
            </a:r>
            <a:r>
              <a:rPr b="1" lang="en-US"/>
              <a:t>If you have any technical questions while performing the assignment activity, ask your instructors for assistance.</a:t>
            </a:r>
            <a:endParaRPr b="1" i="1">
              <a:solidFill>
                <a:schemeClr val="dk1"/>
              </a:solidFill>
            </a:endParaRPr>
          </a:p>
          <a:p>
            <a:pPr indent="0" lvl="0" marL="0" rtl="0" algn="l">
              <a:lnSpc>
                <a:spcPct val="150000"/>
              </a:lnSpc>
              <a:spcBef>
                <a:spcPts val="500"/>
              </a:spcBef>
              <a:spcAft>
                <a:spcPts val="500"/>
              </a:spcAft>
              <a:buClr>
                <a:schemeClr val="dk1"/>
              </a:buClr>
              <a:buSzPts val="1400"/>
              <a:buFont typeface="Arial"/>
              <a:buNone/>
            </a:pPr>
            <a:r>
              <a:rPr b="1" lang="en-US">
                <a:solidFill>
                  <a:srgbClr val="0078BD"/>
                </a:solidFill>
                <a:highlight>
                  <a:srgbClr val="E5F2F8"/>
                </a:highlight>
                <a:latin typeface="Century Gothic"/>
                <a:ea typeface="Century Gothic"/>
                <a:cs typeface="Century Gothic"/>
                <a:sym typeface="Century Gothic"/>
              </a:rPr>
              <a:t>This assignment does not count toward the final grade</a:t>
            </a:r>
            <a:r>
              <a:rPr b="1" lang="en-US">
                <a:solidFill>
                  <a:schemeClr val="dk1"/>
                </a:solidFill>
                <a:latin typeface="Century Gothic"/>
                <a:ea typeface="Century Gothic"/>
                <a:cs typeface="Century Gothic"/>
                <a:sym typeface="Century Gothic"/>
              </a:rPr>
              <a:t> </a:t>
            </a:r>
            <a:r>
              <a:rPr b="1" lang="en-US">
                <a:solidFill>
                  <a:srgbClr val="0078BD"/>
                </a:solidFill>
                <a:highlight>
                  <a:srgbClr val="E5F2F8"/>
                </a:highlight>
                <a:latin typeface="Century Gothic"/>
                <a:ea typeface="Century Gothic"/>
                <a:cs typeface="Century Gothic"/>
                <a:sym typeface="Century Gothic"/>
              </a:rPr>
              <a:t>but these assignments will prepare you for the SBA</a:t>
            </a:r>
            <a:endParaRPr b="1">
              <a:solidFill>
                <a:schemeClr val="dk1"/>
              </a:solidFill>
              <a:latin typeface="Century Gothic"/>
              <a:ea typeface="Century Gothic"/>
              <a:cs typeface="Century Gothic"/>
              <a:sym typeface="Century Gothic"/>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82"/>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3600"/>
              <a:buFont typeface="Arial"/>
              <a:buNone/>
            </a:pPr>
            <a:r>
              <a:rPr b="0" lang="en-US"/>
              <a:t>Overview of </a:t>
            </a:r>
            <a:r>
              <a:rPr b="1" lang="en-US"/>
              <a:t>CASE Statement</a:t>
            </a:r>
            <a:endParaRPr b="1"/>
          </a:p>
        </p:txBody>
      </p:sp>
      <p:sp>
        <p:nvSpPr>
          <p:cNvPr id="758" name="Google Shape;758;p82"/>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fontScale="92500" lnSpcReduction="10000"/>
          </a:bodyPr>
          <a:lstStyle/>
          <a:p>
            <a:pPr indent="-363696" lvl="0" marL="457200" rtl="0" algn="l">
              <a:lnSpc>
                <a:spcPct val="115000"/>
              </a:lnSpc>
              <a:spcBef>
                <a:spcPts val="1000"/>
              </a:spcBef>
              <a:spcAft>
                <a:spcPts val="0"/>
              </a:spcAft>
              <a:buSzPct val="100000"/>
              <a:buChar char="❑"/>
            </a:pPr>
            <a:r>
              <a:rPr lang="en-US" sz="2300">
                <a:solidFill>
                  <a:srgbClr val="000000"/>
                </a:solidFill>
                <a:highlight>
                  <a:srgbClr val="FFFFFF"/>
                </a:highlight>
              </a:rPr>
              <a:t>The </a:t>
            </a:r>
            <a:r>
              <a:rPr b="1" lang="en-US" sz="2300" u="sng">
                <a:solidFill>
                  <a:srgbClr val="1155CC"/>
                </a:solidFill>
                <a:hlinkClick r:id="rId3">
                  <a:extLst>
                    <a:ext uri="{A12FA001-AC4F-418D-AE19-62706E023703}">
                      <ahyp:hlinkClr val="tx"/>
                    </a:ext>
                  </a:extLst>
                </a:hlinkClick>
              </a:rPr>
              <a:t>CASE statement</a:t>
            </a:r>
            <a:r>
              <a:rPr lang="en-US" sz="2300"/>
              <a:t> </a:t>
            </a:r>
            <a:r>
              <a:rPr lang="en-US" sz="2300">
                <a:solidFill>
                  <a:srgbClr val="000000"/>
                </a:solidFill>
                <a:highlight>
                  <a:srgbClr val="FFFFFF"/>
                </a:highlight>
              </a:rPr>
              <a:t>is a Control Flow statement.</a:t>
            </a:r>
            <a:endParaRPr sz="2300">
              <a:solidFill>
                <a:srgbClr val="000000"/>
              </a:solidFill>
              <a:highlight>
                <a:srgbClr val="FFFFFF"/>
              </a:highlight>
            </a:endParaRPr>
          </a:p>
          <a:p>
            <a:pPr indent="0" lvl="0" marL="0" rtl="0" algn="l">
              <a:lnSpc>
                <a:spcPct val="115000"/>
              </a:lnSpc>
              <a:spcBef>
                <a:spcPts val="1000"/>
              </a:spcBef>
              <a:spcAft>
                <a:spcPts val="0"/>
              </a:spcAft>
              <a:buNone/>
            </a:pPr>
            <a:r>
              <a:t/>
            </a:r>
            <a:endParaRPr sz="2300">
              <a:solidFill>
                <a:srgbClr val="424E54"/>
              </a:solidFill>
              <a:highlight>
                <a:srgbClr val="FFFFFF"/>
              </a:highlight>
            </a:endParaRPr>
          </a:p>
          <a:p>
            <a:pPr indent="-363696" lvl="0" marL="457200" rtl="0" algn="l">
              <a:lnSpc>
                <a:spcPct val="115000"/>
              </a:lnSpc>
              <a:spcBef>
                <a:spcPts val="1000"/>
              </a:spcBef>
              <a:spcAft>
                <a:spcPts val="0"/>
              </a:spcAft>
              <a:buSzPct val="100000"/>
              <a:buChar char="❑"/>
            </a:pPr>
            <a:r>
              <a:rPr lang="en-US" sz="2300">
                <a:solidFill>
                  <a:srgbClr val="000000"/>
                </a:solidFill>
              </a:rPr>
              <a:t>The</a:t>
            </a:r>
            <a:r>
              <a:rPr lang="en-US" sz="2300" u="sng">
                <a:solidFill>
                  <a:schemeClr val="hlink"/>
                </a:solidFill>
                <a:hlinkClick r:id="rId4"/>
              </a:rPr>
              <a:t> </a:t>
            </a:r>
            <a:r>
              <a:rPr b="1" lang="en-US" sz="2300" u="sng">
                <a:solidFill>
                  <a:srgbClr val="1155CC"/>
                </a:solidFill>
                <a:hlinkClick r:id="rId5">
                  <a:extLst>
                    <a:ext uri="{A12FA001-AC4F-418D-AE19-62706E023703}">
                      <ahyp:hlinkClr val="tx"/>
                    </a:ext>
                  </a:extLst>
                </a:hlinkClick>
              </a:rPr>
              <a:t>CASE statement</a:t>
            </a:r>
            <a:r>
              <a:rPr lang="en-US" sz="2300">
                <a:solidFill>
                  <a:srgbClr val="000000"/>
                </a:solidFill>
              </a:rPr>
              <a:t> chooses from a sequence of conditions and runs the corresponding statement.</a:t>
            </a:r>
            <a:endParaRPr sz="2300">
              <a:solidFill>
                <a:srgbClr val="000000"/>
              </a:solidFill>
            </a:endParaRPr>
          </a:p>
          <a:p>
            <a:pPr indent="0" lvl="0" marL="0" rtl="0" algn="l">
              <a:lnSpc>
                <a:spcPct val="115000"/>
              </a:lnSpc>
              <a:spcBef>
                <a:spcPts val="1000"/>
              </a:spcBef>
              <a:spcAft>
                <a:spcPts val="0"/>
              </a:spcAft>
              <a:buClr>
                <a:srgbClr val="000000"/>
              </a:buClr>
              <a:buSzPct val="78260"/>
              <a:buFont typeface="Arial"/>
              <a:buNone/>
            </a:pPr>
            <a:r>
              <a:t/>
            </a:r>
            <a:endParaRPr sz="2300">
              <a:solidFill>
                <a:srgbClr val="000000"/>
              </a:solidFill>
            </a:endParaRPr>
          </a:p>
          <a:p>
            <a:pPr indent="-363696" lvl="0" marL="457200" marR="0" rtl="0" algn="l">
              <a:lnSpc>
                <a:spcPct val="115000"/>
              </a:lnSpc>
              <a:spcBef>
                <a:spcPts val="0"/>
              </a:spcBef>
              <a:spcAft>
                <a:spcPts val="0"/>
              </a:spcAft>
              <a:buSzPct val="100000"/>
              <a:buChar char="❑"/>
            </a:pPr>
            <a:r>
              <a:rPr lang="en-US" sz="2300">
                <a:solidFill>
                  <a:srgbClr val="000000"/>
                </a:solidFill>
              </a:rPr>
              <a:t>The </a:t>
            </a:r>
            <a:r>
              <a:rPr b="1" lang="en-US" sz="2300" u="sng">
                <a:solidFill>
                  <a:srgbClr val="1155CC"/>
                </a:solidFill>
              </a:rPr>
              <a:t>CASE statement</a:t>
            </a:r>
            <a:r>
              <a:rPr lang="en-US" sz="2300">
                <a:solidFill>
                  <a:srgbClr val="000000"/>
                </a:solidFill>
              </a:rPr>
              <a:t> has two forms:</a:t>
            </a:r>
            <a:endParaRPr sz="2300">
              <a:solidFill>
                <a:srgbClr val="000000"/>
              </a:solidFill>
            </a:endParaRPr>
          </a:p>
          <a:p>
            <a:pPr indent="-276166" lvl="0" marL="673200" rtl="0" algn="l">
              <a:lnSpc>
                <a:spcPct val="115000"/>
              </a:lnSpc>
              <a:spcBef>
                <a:spcPts val="1000"/>
              </a:spcBef>
              <a:spcAft>
                <a:spcPts val="0"/>
              </a:spcAft>
              <a:buSzPct val="82608"/>
              <a:buChar char="⮚"/>
            </a:pPr>
            <a:r>
              <a:rPr b="1" lang="en-US" sz="2300">
                <a:solidFill>
                  <a:srgbClr val="000000"/>
                </a:solidFill>
              </a:rPr>
              <a:t>Simple </a:t>
            </a:r>
            <a:r>
              <a:rPr lang="en-US" sz="2300">
                <a:solidFill>
                  <a:srgbClr val="000000"/>
                </a:solidFill>
              </a:rPr>
              <a:t>- a single expression is evaluated and compared to potential matches.</a:t>
            </a:r>
            <a:endParaRPr sz="2300">
              <a:solidFill>
                <a:srgbClr val="000000"/>
              </a:solidFill>
            </a:endParaRPr>
          </a:p>
          <a:p>
            <a:pPr indent="-276166" lvl="0" marL="673200" rtl="0" algn="l">
              <a:lnSpc>
                <a:spcPct val="115000"/>
              </a:lnSpc>
              <a:spcBef>
                <a:spcPts val="1000"/>
              </a:spcBef>
              <a:spcAft>
                <a:spcPts val="0"/>
              </a:spcAft>
              <a:buSzPct val="82608"/>
              <a:buChar char="⮚"/>
            </a:pPr>
            <a:r>
              <a:rPr b="1" lang="en-US" sz="2300">
                <a:solidFill>
                  <a:srgbClr val="000000"/>
                </a:solidFill>
              </a:rPr>
              <a:t>Searched </a:t>
            </a:r>
            <a:r>
              <a:rPr lang="en-US" sz="2300">
                <a:solidFill>
                  <a:srgbClr val="000000"/>
                </a:solidFill>
              </a:rPr>
              <a:t>- multiple conditions are evaluated and the first true condition is selected.</a:t>
            </a:r>
            <a:endParaRPr sz="2300">
              <a:solidFill>
                <a:srgbClr val="000000"/>
              </a:solidFill>
            </a:endParaRPr>
          </a:p>
          <a:p>
            <a:pPr indent="0" lvl="0" marL="0" rtl="0" algn="l">
              <a:lnSpc>
                <a:spcPct val="115000"/>
              </a:lnSpc>
              <a:spcBef>
                <a:spcPts val="1000"/>
              </a:spcBef>
              <a:spcAft>
                <a:spcPts val="0"/>
              </a:spcAft>
              <a:buClr>
                <a:srgbClr val="000000"/>
              </a:buClr>
              <a:buSzPct val="75000"/>
              <a:buFont typeface="Arial"/>
              <a:buNone/>
            </a:pPr>
            <a:r>
              <a:t/>
            </a:r>
            <a:endParaRPr sz="2400">
              <a:solidFill>
                <a:srgbClr val="000000"/>
              </a:solidFill>
            </a:endParaRPr>
          </a:p>
          <a:p>
            <a:pPr indent="0" lvl="0" marL="0" rtl="0" algn="l">
              <a:spcBef>
                <a:spcPts val="1000"/>
              </a:spcBef>
              <a:spcAft>
                <a:spcPts val="0"/>
              </a:spcAft>
              <a:buNone/>
            </a:pPr>
            <a:r>
              <a:t/>
            </a:r>
            <a:endParaRPr sz="2400"/>
          </a:p>
        </p:txBody>
      </p:sp>
      <p:sp>
        <p:nvSpPr>
          <p:cNvPr id="759" name="Google Shape;759;p82"/>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p83"/>
          <p:cNvSpPr txBox="1"/>
          <p:nvPr/>
        </p:nvSpPr>
        <p:spPr>
          <a:xfrm>
            <a:off x="1111745" y="1679825"/>
            <a:ext cx="6543000" cy="2203200"/>
          </a:xfrm>
          <a:prstGeom prst="rect">
            <a:avLst/>
          </a:prstGeom>
          <a:solidFill>
            <a:srgbClr val="FFF9EE"/>
          </a:solidFill>
          <a:ln cap="flat" cmpd="sng" w="9525">
            <a:solidFill>
              <a:srgbClr val="000000"/>
            </a:solidFill>
            <a:prstDash val="solid"/>
            <a:round/>
            <a:headEnd len="sm" w="sm" type="none"/>
            <a:tailEnd len="sm" w="sm" type="none"/>
          </a:ln>
        </p:spPr>
        <p:txBody>
          <a:bodyPr anchorCtr="0" anchor="t" bIns="54425" lIns="108850" spcFirstLastPara="1" rIns="108850" wrap="square" tIns="54425">
            <a:spAutoFit/>
          </a:bodyPr>
          <a:lstStyle/>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CASE </a:t>
            </a:r>
            <a:r>
              <a:rPr i="1" lang="en-US" sz="1900">
                <a:solidFill>
                  <a:srgbClr val="990000"/>
                </a:solidFill>
                <a:latin typeface="Consolas"/>
                <a:ea typeface="Consolas"/>
                <a:cs typeface="Consolas"/>
                <a:sym typeface="Consolas"/>
              </a:rPr>
              <a:t>given_value</a:t>
            </a:r>
            <a:endParaRPr i="1" sz="1900">
              <a:solidFill>
                <a:srgbClr val="990000"/>
              </a:solidFill>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condition_value_1</a:t>
            </a:r>
            <a:r>
              <a:rPr lang="en-US" sz="2000">
                <a:latin typeface="Consolas"/>
                <a:ea typeface="Consolas"/>
                <a:cs typeface="Consolas"/>
                <a:sym typeface="Consolas"/>
              </a:rPr>
              <a:t> </a:t>
            </a:r>
            <a:r>
              <a:rPr lang="en-US" sz="1900">
                <a:latin typeface="Consolas"/>
                <a:ea typeface="Consolas"/>
                <a:cs typeface="Consolas"/>
                <a:sym typeface="Consolas"/>
              </a:rPr>
              <a:t>THEN statements_1</a:t>
            </a:r>
            <a:endParaRPr sz="1900">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condition_value_2</a:t>
            </a:r>
            <a:r>
              <a:rPr lang="en-US" sz="2000">
                <a:latin typeface="Consolas"/>
                <a:ea typeface="Consolas"/>
                <a:cs typeface="Consolas"/>
                <a:sym typeface="Consolas"/>
              </a:rPr>
              <a:t> </a:t>
            </a:r>
            <a:r>
              <a:rPr lang="en-US" sz="1900">
                <a:latin typeface="Consolas"/>
                <a:ea typeface="Consolas"/>
                <a:cs typeface="Consolas"/>
                <a:sym typeface="Consolas"/>
              </a:rPr>
              <a:t>THEN statements_2</a:t>
            </a:r>
            <a:endParaRPr sz="1900">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a:t>
            </a:r>
            <a:endParaRPr sz="1900">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condition_value_n</a:t>
            </a:r>
            <a:r>
              <a:rPr lang="en-US" sz="1900">
                <a:latin typeface="Consolas"/>
                <a:ea typeface="Consolas"/>
                <a:cs typeface="Consolas"/>
                <a:sym typeface="Consolas"/>
              </a:rPr>
              <a:t> THEN statements_n</a:t>
            </a:r>
            <a:endParaRPr sz="1900">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 ELSE	else_statements ]</a:t>
            </a:r>
            <a:endParaRPr sz="1900">
              <a:latin typeface="Consolas"/>
              <a:ea typeface="Consolas"/>
              <a:cs typeface="Consolas"/>
              <a:sym typeface="Consolas"/>
            </a:endParaRPr>
          </a:p>
          <a:p>
            <a:pPr indent="0" lvl="0" marL="0" rtl="0" algn="l">
              <a:spcBef>
                <a:spcPts val="0"/>
              </a:spcBef>
              <a:spcAft>
                <a:spcPts val="0"/>
              </a:spcAft>
              <a:buClr>
                <a:srgbClr val="000000"/>
              </a:buClr>
              <a:buSzPts val="1900"/>
              <a:buFont typeface="Arial"/>
              <a:buNone/>
            </a:pPr>
            <a:r>
              <a:rPr lang="en-US" sz="1900">
                <a:latin typeface="Consolas"/>
                <a:ea typeface="Consolas"/>
                <a:cs typeface="Consolas"/>
                <a:sym typeface="Consolas"/>
              </a:rPr>
              <a:t>END CASE;</a:t>
            </a:r>
            <a:endParaRPr sz="1900">
              <a:solidFill>
                <a:schemeClr val="dk1"/>
              </a:solidFill>
              <a:latin typeface="Consolas"/>
              <a:ea typeface="Consolas"/>
              <a:cs typeface="Consolas"/>
              <a:sym typeface="Consolas"/>
            </a:endParaRPr>
          </a:p>
        </p:txBody>
      </p:sp>
      <p:sp>
        <p:nvSpPr>
          <p:cNvPr id="765" name="Google Shape;765;p83"/>
          <p:cNvSpPr txBox="1"/>
          <p:nvPr/>
        </p:nvSpPr>
        <p:spPr>
          <a:xfrm>
            <a:off x="670250" y="4322800"/>
            <a:ext cx="11072700" cy="1780800"/>
          </a:xfrm>
          <a:prstGeom prst="rect">
            <a:avLst/>
          </a:prstGeom>
          <a:noFill/>
          <a:ln>
            <a:noFill/>
          </a:ln>
        </p:spPr>
        <p:txBody>
          <a:bodyPr anchorCtr="0" anchor="t" bIns="54425" lIns="108850" spcFirstLastPara="1" rIns="108850" wrap="square" tIns="54425">
            <a:spAutoFit/>
          </a:bodyPr>
          <a:lstStyle/>
          <a:p>
            <a:pPr indent="0" lvl="0" marL="0" rtl="0" algn="l">
              <a:lnSpc>
                <a:spcPct val="115000"/>
              </a:lnSpc>
              <a:spcBef>
                <a:spcPts val="0"/>
              </a:spcBef>
              <a:spcAft>
                <a:spcPts val="0"/>
              </a:spcAft>
              <a:buClr>
                <a:srgbClr val="000000"/>
              </a:buClr>
              <a:buSzPts val="2200"/>
              <a:buFont typeface="Arial"/>
              <a:buNone/>
            </a:pPr>
            <a:r>
              <a:rPr lang="en-US" sz="1900"/>
              <a:t>The </a:t>
            </a:r>
            <a:r>
              <a:rPr b="1" i="1" lang="en-US" sz="1900">
                <a:solidFill>
                  <a:srgbClr val="990000"/>
                </a:solidFill>
                <a:latin typeface="Consolas"/>
                <a:ea typeface="Consolas"/>
                <a:cs typeface="Consolas"/>
                <a:sym typeface="Consolas"/>
              </a:rPr>
              <a:t>given_value </a:t>
            </a:r>
            <a:r>
              <a:rPr lang="en-US" sz="1900"/>
              <a:t>is an expression – usually a scalar variable. Each </a:t>
            </a:r>
            <a:r>
              <a:rPr b="1" i="1" lang="en-US" sz="2000">
                <a:solidFill>
                  <a:srgbClr val="1155CC"/>
                </a:solidFill>
                <a:latin typeface="Consolas"/>
                <a:ea typeface="Consolas"/>
                <a:cs typeface="Consolas"/>
                <a:sym typeface="Consolas"/>
              </a:rPr>
              <a:t>condition_value </a:t>
            </a:r>
            <a:r>
              <a:rPr lang="en-US" sz="1900"/>
              <a:t>can be either literal or an expression, and all must be of the same data type as the</a:t>
            </a:r>
            <a:r>
              <a:rPr lang="en-US" sz="1900">
                <a:latin typeface="Century Gothic"/>
                <a:ea typeface="Century Gothic"/>
                <a:cs typeface="Century Gothic"/>
                <a:sym typeface="Century Gothic"/>
              </a:rPr>
              <a:t> </a:t>
            </a:r>
            <a:r>
              <a:rPr b="1" i="1" lang="en-US" sz="1900">
                <a:solidFill>
                  <a:srgbClr val="990000"/>
                </a:solidFill>
                <a:latin typeface="Consolas"/>
                <a:ea typeface="Consolas"/>
                <a:cs typeface="Consolas"/>
                <a:sym typeface="Consolas"/>
              </a:rPr>
              <a:t>given_value</a:t>
            </a:r>
            <a:r>
              <a:rPr lang="en-US" sz="1900">
                <a:latin typeface="Century Gothic"/>
                <a:ea typeface="Century Gothic"/>
                <a:cs typeface="Century Gothic"/>
                <a:sym typeface="Century Gothic"/>
              </a:rPr>
              <a:t>.</a:t>
            </a:r>
            <a:endParaRPr sz="1900">
              <a:latin typeface="Century Gothic"/>
              <a:ea typeface="Century Gothic"/>
              <a:cs typeface="Century Gothic"/>
              <a:sym typeface="Century Gothic"/>
            </a:endParaRPr>
          </a:p>
          <a:p>
            <a:pPr indent="0" lvl="0" marL="0" rtl="0" algn="l">
              <a:lnSpc>
                <a:spcPct val="115000"/>
              </a:lnSpc>
              <a:spcBef>
                <a:spcPts val="0"/>
              </a:spcBef>
              <a:spcAft>
                <a:spcPts val="0"/>
              </a:spcAft>
              <a:buClr>
                <a:srgbClr val="000000"/>
              </a:buClr>
              <a:buSzPts val="2200"/>
              <a:buFont typeface="Arial"/>
              <a:buNone/>
            </a:pPr>
            <a:r>
              <a:t/>
            </a:r>
            <a:endParaRPr sz="1900">
              <a:latin typeface="Century Gothic"/>
              <a:ea typeface="Century Gothic"/>
              <a:cs typeface="Century Gothic"/>
              <a:sym typeface="Century Gothic"/>
            </a:endParaRPr>
          </a:p>
          <a:p>
            <a:pPr indent="0" lvl="0" marL="0" rtl="0" algn="l">
              <a:lnSpc>
                <a:spcPct val="115000"/>
              </a:lnSpc>
              <a:spcBef>
                <a:spcPts val="0"/>
              </a:spcBef>
              <a:spcAft>
                <a:spcPts val="0"/>
              </a:spcAft>
              <a:buClr>
                <a:srgbClr val="000000"/>
              </a:buClr>
              <a:buSzPts val="2200"/>
              <a:buFont typeface="Arial"/>
              <a:buNone/>
            </a:pPr>
            <a:r>
              <a:rPr lang="en-US" sz="1900"/>
              <a:t>The simple CASE statement runs the first statements for which the </a:t>
            </a:r>
            <a:r>
              <a:rPr b="1" i="1" lang="en-US" sz="1900">
                <a:solidFill>
                  <a:srgbClr val="990000"/>
                </a:solidFill>
                <a:latin typeface="Consolas"/>
                <a:ea typeface="Consolas"/>
                <a:cs typeface="Consolas"/>
                <a:sym typeface="Consolas"/>
              </a:rPr>
              <a:t>given_value </a:t>
            </a:r>
            <a:r>
              <a:rPr lang="en-US" sz="1900"/>
              <a:t>equals the </a:t>
            </a:r>
            <a:r>
              <a:rPr b="1" i="1" lang="en-US" sz="2000">
                <a:solidFill>
                  <a:srgbClr val="1155CC"/>
                </a:solidFill>
                <a:latin typeface="Consolas"/>
                <a:ea typeface="Consolas"/>
                <a:cs typeface="Consolas"/>
                <a:sym typeface="Consolas"/>
              </a:rPr>
              <a:t>condition_value</a:t>
            </a:r>
            <a:r>
              <a:rPr lang="en-US" sz="1900">
                <a:latin typeface="Century Gothic"/>
                <a:ea typeface="Century Gothic"/>
                <a:cs typeface="Century Gothic"/>
                <a:sym typeface="Century Gothic"/>
              </a:rPr>
              <a:t>. </a:t>
            </a:r>
            <a:r>
              <a:rPr lang="en-US" sz="1900"/>
              <a:t>If no value matches, the </a:t>
            </a:r>
            <a:r>
              <a:rPr i="1" lang="en-US" sz="1900"/>
              <a:t>else_statements</a:t>
            </a:r>
            <a:r>
              <a:rPr lang="en-US" sz="1900"/>
              <a:t> will run if they are present.</a:t>
            </a:r>
            <a:endParaRPr sz="1900">
              <a:solidFill>
                <a:schemeClr val="dk1"/>
              </a:solidFill>
            </a:endParaRPr>
          </a:p>
        </p:txBody>
      </p:sp>
      <p:sp>
        <p:nvSpPr>
          <p:cNvPr id="766" name="Google Shape;766;p83"/>
          <p:cNvSpPr txBox="1"/>
          <p:nvPr>
            <p:ph type="title"/>
          </p:nvPr>
        </p:nvSpPr>
        <p:spPr>
          <a:xfrm>
            <a:off x="537792" y="908188"/>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US"/>
              <a:t>Syntax</a:t>
            </a:r>
            <a:r>
              <a:rPr b="0" lang="en-US"/>
              <a:t>: </a:t>
            </a:r>
            <a:r>
              <a:rPr b="1" lang="en-US"/>
              <a:t>Simple </a:t>
            </a:r>
            <a:r>
              <a:rPr b="1" i="1" lang="en-US"/>
              <a:t>CASE </a:t>
            </a:r>
            <a:r>
              <a:rPr b="0" lang="en-US"/>
              <a:t>Statement</a:t>
            </a:r>
            <a:endParaRPr b="0"/>
          </a:p>
        </p:txBody>
      </p:sp>
      <p:sp>
        <p:nvSpPr>
          <p:cNvPr id="767" name="Google Shape;767;p83"/>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84"/>
          <p:cNvSpPr txBox="1"/>
          <p:nvPr/>
        </p:nvSpPr>
        <p:spPr>
          <a:xfrm>
            <a:off x="898625" y="1873225"/>
            <a:ext cx="6635400" cy="2202300"/>
          </a:xfrm>
          <a:prstGeom prst="rect">
            <a:avLst/>
          </a:prstGeom>
          <a:solidFill>
            <a:srgbClr val="FFF7EE"/>
          </a:solidFill>
          <a:ln cap="flat" cmpd="sng" w="9525">
            <a:solidFill>
              <a:srgbClr val="000000"/>
            </a:solidFill>
            <a:prstDash val="solid"/>
            <a:round/>
            <a:headEnd len="sm" w="sm" type="none"/>
            <a:tailEnd len="sm" w="sm" type="none"/>
          </a:ln>
        </p:spPr>
        <p:txBody>
          <a:bodyPr anchorCtr="0" anchor="t" bIns="54425" lIns="108850" spcFirstLastPara="1" rIns="108850" wrap="square" tIns="54425">
            <a:normAutofit/>
          </a:bodyPr>
          <a:lstStyle/>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CASE</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condition_1 </a:t>
            </a:r>
            <a:r>
              <a:rPr lang="en-US" sz="2000">
                <a:latin typeface="Consolas"/>
                <a:ea typeface="Consolas"/>
                <a:cs typeface="Consolas"/>
                <a:sym typeface="Consolas"/>
              </a:rPr>
              <a:t>THEN statements_1</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condition_2</a:t>
            </a:r>
            <a:r>
              <a:rPr lang="en-US" sz="2000">
                <a:latin typeface="Consolas"/>
                <a:ea typeface="Consolas"/>
                <a:cs typeface="Consolas"/>
                <a:sym typeface="Consolas"/>
              </a:rPr>
              <a:t> THEN statements_2</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	...</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	WHEN </a:t>
            </a:r>
            <a:r>
              <a:rPr b="1" i="1" lang="en-US" sz="2000">
                <a:solidFill>
                  <a:srgbClr val="1155CC"/>
                </a:solidFill>
                <a:latin typeface="Consolas"/>
                <a:ea typeface="Consolas"/>
                <a:cs typeface="Consolas"/>
                <a:sym typeface="Consolas"/>
              </a:rPr>
              <a:t>condition_n</a:t>
            </a:r>
            <a:r>
              <a:rPr lang="en-US" sz="2000">
                <a:latin typeface="Consolas"/>
                <a:ea typeface="Consolas"/>
                <a:cs typeface="Consolas"/>
                <a:sym typeface="Consolas"/>
              </a:rPr>
              <a:t> THEN statements_n</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	[ ELSE	</a:t>
            </a:r>
            <a:r>
              <a:rPr b="1" i="1" lang="en-US" sz="2000">
                <a:latin typeface="Consolas"/>
                <a:ea typeface="Consolas"/>
                <a:cs typeface="Consolas"/>
                <a:sym typeface="Consolas"/>
              </a:rPr>
              <a:t>else_statements </a:t>
            </a:r>
            <a:r>
              <a:rPr lang="en-US" sz="2000">
                <a:latin typeface="Consolas"/>
                <a:ea typeface="Consolas"/>
                <a:cs typeface="Consolas"/>
                <a:sym typeface="Consolas"/>
              </a:rPr>
              <a:t>]</a:t>
            </a:r>
            <a:endParaRPr sz="2000">
              <a:latin typeface="Consolas"/>
              <a:ea typeface="Consolas"/>
              <a:cs typeface="Consolas"/>
              <a:sym typeface="Consolas"/>
            </a:endParaRPr>
          </a:p>
          <a:p>
            <a:pPr indent="0" lvl="0" marL="0" rtl="0" algn="l">
              <a:lnSpc>
                <a:spcPct val="90000"/>
              </a:lnSpc>
              <a:spcBef>
                <a:spcPts val="0"/>
              </a:spcBef>
              <a:spcAft>
                <a:spcPts val="0"/>
              </a:spcAft>
              <a:buClr>
                <a:srgbClr val="000000"/>
              </a:buClr>
              <a:buSzPts val="2000"/>
              <a:buFont typeface="Arial"/>
              <a:buNone/>
            </a:pPr>
            <a:r>
              <a:rPr lang="en-US" sz="2000">
                <a:latin typeface="Consolas"/>
                <a:ea typeface="Consolas"/>
                <a:cs typeface="Consolas"/>
                <a:sym typeface="Consolas"/>
              </a:rPr>
              <a:t>END CASE;</a:t>
            </a:r>
            <a:endParaRPr sz="2000">
              <a:solidFill>
                <a:schemeClr val="dk1"/>
              </a:solidFill>
              <a:latin typeface="Consolas"/>
              <a:ea typeface="Consolas"/>
              <a:cs typeface="Consolas"/>
              <a:sym typeface="Consolas"/>
            </a:endParaRPr>
          </a:p>
        </p:txBody>
      </p:sp>
      <p:sp>
        <p:nvSpPr>
          <p:cNvPr id="773" name="Google Shape;773;p84"/>
          <p:cNvSpPr txBox="1"/>
          <p:nvPr/>
        </p:nvSpPr>
        <p:spPr>
          <a:xfrm>
            <a:off x="596500" y="4644695"/>
            <a:ext cx="11059200" cy="1464600"/>
          </a:xfrm>
          <a:prstGeom prst="rect">
            <a:avLst/>
          </a:prstGeom>
          <a:noFill/>
          <a:ln>
            <a:noFill/>
          </a:ln>
        </p:spPr>
        <p:txBody>
          <a:bodyPr anchorCtr="0" anchor="t" bIns="54425" lIns="108850" spcFirstLastPara="1" rIns="108850" wrap="square" tIns="54425">
            <a:spAutoFit/>
          </a:bodyPr>
          <a:lstStyle/>
          <a:p>
            <a:pPr indent="0" lvl="0" marL="0" rtl="0" algn="l">
              <a:spcBef>
                <a:spcPts val="0"/>
              </a:spcBef>
              <a:spcAft>
                <a:spcPts val="0"/>
              </a:spcAft>
              <a:buClr>
                <a:srgbClr val="000000"/>
              </a:buClr>
              <a:buSzPts val="2200"/>
              <a:buFont typeface="Arial"/>
              <a:buNone/>
            </a:pPr>
            <a:r>
              <a:rPr lang="en-US" sz="2200"/>
              <a:t>The searched CASE statement executes the first </a:t>
            </a:r>
            <a:r>
              <a:rPr i="1" lang="en-US" sz="2200"/>
              <a:t>statements</a:t>
            </a:r>
            <a:r>
              <a:rPr lang="en-US" sz="2200"/>
              <a:t> for which the </a:t>
            </a:r>
            <a:r>
              <a:rPr b="1" i="1" lang="en-US" sz="2000">
                <a:solidFill>
                  <a:srgbClr val="1155CC"/>
                </a:solidFill>
              </a:rPr>
              <a:t>condition </a:t>
            </a:r>
            <a:r>
              <a:rPr lang="en-US" sz="2200"/>
              <a:t>evaluates </a:t>
            </a:r>
            <a:r>
              <a:rPr b="1" lang="en-US" sz="2200"/>
              <a:t>true</a:t>
            </a:r>
            <a:r>
              <a:rPr lang="en-US" sz="2200"/>
              <a:t>. Remaining conditions are not evaluated. If no condition is true, the CASE statement runs the </a:t>
            </a:r>
            <a:r>
              <a:rPr b="1" i="1" lang="en-US" sz="2200"/>
              <a:t>else_statements</a:t>
            </a:r>
            <a:r>
              <a:rPr lang="en-US" sz="2200"/>
              <a:t> if they exist. Otherwise the statement evaluates to </a:t>
            </a:r>
            <a:r>
              <a:rPr b="1" lang="en-US" sz="2200"/>
              <a:t>NULL</a:t>
            </a:r>
            <a:r>
              <a:rPr lang="en-US" sz="2200"/>
              <a:t>.</a:t>
            </a:r>
            <a:endParaRPr sz="2200">
              <a:solidFill>
                <a:schemeClr val="dk1"/>
              </a:solidFill>
            </a:endParaRPr>
          </a:p>
        </p:txBody>
      </p:sp>
      <p:sp>
        <p:nvSpPr>
          <p:cNvPr id="774" name="Google Shape;774;p84"/>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US"/>
              <a:t>Syntax: </a:t>
            </a:r>
            <a:r>
              <a:rPr b="1" i="1" lang="en-US"/>
              <a:t>Searched CASE</a:t>
            </a:r>
            <a:r>
              <a:rPr lang="en-US"/>
              <a:t> </a:t>
            </a:r>
            <a:r>
              <a:rPr b="0" lang="en-US"/>
              <a:t>Statement</a:t>
            </a:r>
            <a:endParaRPr b="0"/>
          </a:p>
        </p:txBody>
      </p:sp>
      <p:sp>
        <p:nvSpPr>
          <p:cNvPr id="775" name="Google Shape;775;p84"/>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85"/>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US"/>
              <a:t>E</a:t>
            </a:r>
            <a:r>
              <a:rPr b="0" lang="en-US"/>
              <a:t>xample 1: </a:t>
            </a:r>
            <a:r>
              <a:rPr b="1" i="1" lang="en-US"/>
              <a:t>Simple CASE</a:t>
            </a:r>
            <a:r>
              <a:rPr b="1" lang="en-US"/>
              <a:t> </a:t>
            </a:r>
            <a:r>
              <a:rPr b="0" lang="en-US"/>
              <a:t>statement </a:t>
            </a:r>
            <a:endParaRPr b="0"/>
          </a:p>
        </p:txBody>
      </p:sp>
      <p:sp>
        <p:nvSpPr>
          <p:cNvPr id="782" name="Google Shape;782;p85"/>
          <p:cNvSpPr txBox="1"/>
          <p:nvPr>
            <p:ph idx="1" type="body"/>
          </p:nvPr>
        </p:nvSpPr>
        <p:spPr>
          <a:xfrm>
            <a:off x="834400" y="2678825"/>
            <a:ext cx="4813500" cy="2577300"/>
          </a:xfrm>
          <a:prstGeom prst="rect">
            <a:avLst/>
          </a:prstGeom>
          <a:solidFill>
            <a:srgbClr val="F8F8F8"/>
          </a:solidFill>
          <a:ln cap="flat" cmpd="sng" w="9525">
            <a:solidFill>
              <a:srgbClr val="000000"/>
            </a:solidFill>
            <a:prstDash val="dash"/>
            <a:round/>
            <a:headEnd len="sm" w="sm" type="none"/>
            <a:tailEnd len="sm" w="sm" type="none"/>
          </a:ln>
        </p:spPr>
        <p:txBody>
          <a:bodyPr anchorCtr="0" anchor="t" bIns="91425" lIns="91425" spcFirstLastPara="1" rIns="91425" wrap="square" tIns="91425">
            <a:normAutofit fontScale="70000" lnSpcReduction="20000"/>
          </a:bodyPr>
          <a:lstStyle/>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SELECT   orderLineNumber, </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CASE od.orderLineNumber</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WHEN 1  THEN 'NYC Warehouse'</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WHEN 2 THEN 'NJ Warehouse'</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WHEN 3 THEN 'CA Warehouse'</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WHEN 4 THEN 'PA Warehouse'</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ELSE   'ML warehouse'</a:t>
            </a:r>
            <a:endParaRPr sz="1700">
              <a:latin typeface="Consolas"/>
              <a:ea typeface="Consolas"/>
              <a:cs typeface="Consolas"/>
              <a:sym typeface="Consolas"/>
            </a:endParaRPr>
          </a:p>
          <a:p>
            <a:pPr indent="0" lvl="0" marL="0" rtl="0" algn="l">
              <a:spcBef>
                <a:spcPts val="1000"/>
              </a:spcBef>
              <a:spcAft>
                <a:spcPts val="0"/>
              </a:spcAft>
              <a:buClr>
                <a:schemeClr val="dk1"/>
              </a:buClr>
              <a:buSzPct val="64705"/>
              <a:buFont typeface="Arial"/>
              <a:buNone/>
            </a:pPr>
            <a:r>
              <a:rPr lang="en-US" sz="1700">
                <a:latin typeface="Consolas"/>
                <a:ea typeface="Consolas"/>
                <a:cs typeface="Consolas"/>
                <a:sym typeface="Consolas"/>
              </a:rPr>
              <a:t>    END AS Product_status    </a:t>
            </a:r>
            <a:endParaRPr sz="1700">
              <a:latin typeface="Consolas"/>
              <a:ea typeface="Consolas"/>
              <a:cs typeface="Consolas"/>
              <a:sym typeface="Consolas"/>
            </a:endParaRPr>
          </a:p>
          <a:p>
            <a:pPr indent="0" lvl="0" marL="0" rtl="0" algn="l">
              <a:spcBef>
                <a:spcPts val="1000"/>
              </a:spcBef>
              <a:spcAft>
                <a:spcPts val="0"/>
              </a:spcAft>
              <a:buNone/>
            </a:pPr>
            <a:r>
              <a:rPr lang="en-US" sz="1700">
                <a:latin typeface="Consolas"/>
                <a:ea typeface="Consolas"/>
                <a:cs typeface="Consolas"/>
                <a:sym typeface="Consolas"/>
              </a:rPr>
              <a:t>FROM classicmodels.orderdetails od;</a:t>
            </a:r>
            <a:endParaRPr sz="1700"/>
          </a:p>
        </p:txBody>
      </p:sp>
      <p:sp>
        <p:nvSpPr>
          <p:cNvPr id="783" name="Google Shape;783;p85"/>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784" name="Google Shape;784;p85"/>
          <p:cNvSpPr txBox="1"/>
          <p:nvPr/>
        </p:nvSpPr>
        <p:spPr>
          <a:xfrm>
            <a:off x="487000" y="1677050"/>
            <a:ext cx="111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2"/>
                </a:solidFill>
                <a:highlight>
                  <a:srgbClr val="FFFFFF"/>
                </a:highlight>
              </a:rPr>
              <a:t>In this example, we will use a simple </a:t>
            </a:r>
            <a:r>
              <a:rPr lang="en-US" sz="1800">
                <a:solidFill>
                  <a:schemeClr val="accent2"/>
                </a:solidFill>
              </a:rPr>
              <a:t>CASE</a:t>
            </a:r>
            <a:r>
              <a:rPr lang="en-US" sz="1800">
                <a:solidFill>
                  <a:schemeClr val="accent2"/>
                </a:solidFill>
                <a:highlight>
                  <a:srgbClr val="FFFFFF"/>
                </a:highlight>
              </a:rPr>
              <a:t> statement to determine the warehouse based on the </a:t>
            </a:r>
            <a:r>
              <a:rPr b="1" i="1" lang="en-US" sz="1800">
                <a:solidFill>
                  <a:schemeClr val="accent2"/>
                </a:solidFill>
                <a:highlight>
                  <a:srgbClr val="FFFFFF"/>
                </a:highlight>
              </a:rPr>
              <a:t>orderLinenumber </a:t>
            </a:r>
            <a:r>
              <a:rPr lang="en-US" sz="1800">
                <a:solidFill>
                  <a:schemeClr val="accent2"/>
                </a:solidFill>
                <a:highlight>
                  <a:srgbClr val="FFFFFF"/>
                </a:highlight>
              </a:rPr>
              <a:t>column from </a:t>
            </a:r>
            <a:r>
              <a:rPr b="1" i="1" lang="en-US" sz="1800">
                <a:solidFill>
                  <a:schemeClr val="accent2"/>
                </a:solidFill>
                <a:highlight>
                  <a:srgbClr val="FFFFFF"/>
                </a:highlight>
              </a:rPr>
              <a:t>orderdetails </a:t>
            </a:r>
            <a:r>
              <a:rPr lang="en-US" sz="1800">
                <a:solidFill>
                  <a:schemeClr val="accent2"/>
                </a:solidFill>
                <a:highlight>
                  <a:srgbClr val="FFFFFF"/>
                </a:highlight>
              </a:rPr>
              <a:t>table.</a:t>
            </a:r>
            <a:endParaRPr sz="1800">
              <a:solidFill>
                <a:schemeClr val="accent2"/>
              </a:solidFill>
              <a:highlight>
                <a:srgbClr val="FFFFFF"/>
              </a:highlight>
            </a:endParaRPr>
          </a:p>
        </p:txBody>
      </p:sp>
      <p:pic>
        <p:nvPicPr>
          <p:cNvPr id="785" name="Google Shape;785;p85"/>
          <p:cNvPicPr preferRelativeResize="0"/>
          <p:nvPr/>
        </p:nvPicPr>
        <p:blipFill rotWithShape="1">
          <a:blip r:embed="rId3">
            <a:alphaModFix/>
          </a:blip>
          <a:srcRect b="24078" l="14895" r="74886" t="39826"/>
          <a:stretch/>
        </p:blipFill>
        <p:spPr>
          <a:xfrm>
            <a:off x="7922700" y="2405125"/>
            <a:ext cx="1983475" cy="3941600"/>
          </a:xfrm>
          <a:prstGeom prst="rect">
            <a:avLst/>
          </a:prstGeom>
          <a:noFill/>
          <a:ln cap="flat" cmpd="sng" w="9525">
            <a:solidFill>
              <a:schemeClr val="dk2"/>
            </a:solidFill>
            <a:prstDash val="solid"/>
            <a:round/>
            <a:headEnd len="sm" w="sm" type="none"/>
            <a:tailEnd len="sm" w="sm" type="none"/>
          </a:ln>
        </p:spPr>
      </p:pic>
      <p:sp>
        <p:nvSpPr>
          <p:cNvPr id="786" name="Google Shape;786;p85"/>
          <p:cNvSpPr txBox="1"/>
          <p:nvPr/>
        </p:nvSpPr>
        <p:spPr>
          <a:xfrm>
            <a:off x="6321400" y="3228900"/>
            <a:ext cx="83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Result</a:t>
            </a:r>
            <a:endParaRPr b="1">
              <a:latin typeface="Century Gothic"/>
              <a:ea typeface="Century Gothic"/>
              <a:cs typeface="Century Gothic"/>
              <a:sym typeface="Century Gothic"/>
            </a:endParaRPr>
          </a:p>
        </p:txBody>
      </p:sp>
      <p:cxnSp>
        <p:nvCxnSpPr>
          <p:cNvPr id="787" name="Google Shape;787;p85"/>
          <p:cNvCxnSpPr/>
          <p:nvPr/>
        </p:nvCxnSpPr>
        <p:spPr>
          <a:xfrm>
            <a:off x="5681450" y="3806350"/>
            <a:ext cx="2207700" cy="12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86"/>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US"/>
              <a:t>Example 1 -</a:t>
            </a:r>
            <a:r>
              <a:rPr lang="en-US"/>
              <a:t> </a:t>
            </a:r>
            <a:r>
              <a:rPr i="1" lang="en-US"/>
              <a:t>Searched Case</a:t>
            </a:r>
            <a:r>
              <a:rPr lang="en-US"/>
              <a:t> </a:t>
            </a:r>
            <a:r>
              <a:rPr b="0" lang="en-US"/>
              <a:t>Statements</a:t>
            </a:r>
            <a:endParaRPr b="0"/>
          </a:p>
        </p:txBody>
      </p:sp>
      <p:sp>
        <p:nvSpPr>
          <p:cNvPr id="793" name="Google Shape;793;p86"/>
          <p:cNvSpPr txBox="1"/>
          <p:nvPr/>
        </p:nvSpPr>
        <p:spPr>
          <a:xfrm>
            <a:off x="559125" y="2693425"/>
            <a:ext cx="7027500" cy="1839600"/>
          </a:xfrm>
          <a:prstGeom prst="rect">
            <a:avLst/>
          </a:prstGeom>
          <a:noFill/>
          <a:ln cap="flat" cmpd="sng" w="9525">
            <a:solidFill>
              <a:srgbClr val="000000"/>
            </a:solidFill>
            <a:prstDash val="dash"/>
            <a:round/>
            <a:headEnd len="sm" w="sm" type="none"/>
            <a:tailEnd len="sm" w="sm" type="none"/>
          </a:ln>
        </p:spPr>
        <p:txBody>
          <a:bodyPr anchorCtr="0" anchor="t" bIns="110575" lIns="110575" spcFirstLastPara="1" rIns="110575" wrap="square" tIns="110575">
            <a:spAutoFit/>
          </a:bodyPr>
          <a:lstStyle/>
          <a:p>
            <a:pPr indent="0" lvl="0" marL="0" rtl="0" algn="l">
              <a:spcBef>
                <a:spcPts val="0"/>
              </a:spcBef>
              <a:spcAft>
                <a:spcPts val="0"/>
              </a:spcAft>
              <a:buNone/>
            </a:pPr>
            <a:r>
              <a:rPr lang="en-US" sz="1500">
                <a:latin typeface="Consolas"/>
                <a:ea typeface="Consolas"/>
                <a:cs typeface="Consolas"/>
                <a:sym typeface="Consolas"/>
              </a:rPr>
              <a:t>SELECT productName, buyPrice,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CASE</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	</a:t>
            </a:r>
            <a:r>
              <a:rPr b="1" lang="en-US" sz="1500">
                <a:highlight>
                  <a:srgbClr val="F9E3E3"/>
                </a:highlight>
                <a:latin typeface="Consolas"/>
                <a:ea typeface="Consolas"/>
                <a:cs typeface="Consolas"/>
                <a:sym typeface="Consolas"/>
              </a:rPr>
              <a:t>WHEN buyPrice &gt; 9 AND buyPrice &lt;=  50 THEN "LOW PRICE"</a:t>
            </a:r>
            <a:endParaRPr b="1" sz="1500">
              <a:highlight>
                <a:srgbClr val="F9E3E3"/>
              </a:highlight>
              <a:latin typeface="Consolas"/>
              <a:ea typeface="Consolas"/>
              <a:cs typeface="Consolas"/>
              <a:sym typeface="Consolas"/>
            </a:endParaRPr>
          </a:p>
          <a:p>
            <a:pPr indent="0" lvl="0" marL="0" rtl="0" algn="l">
              <a:spcBef>
                <a:spcPts val="0"/>
              </a:spcBef>
              <a:spcAft>
                <a:spcPts val="0"/>
              </a:spcAft>
              <a:buNone/>
            </a:pPr>
            <a:r>
              <a:rPr b="1" lang="en-US" sz="1500">
                <a:highlight>
                  <a:srgbClr val="F9E3E3"/>
                </a:highlight>
                <a:latin typeface="Consolas"/>
                <a:ea typeface="Consolas"/>
                <a:cs typeface="Consolas"/>
                <a:sym typeface="Consolas"/>
              </a:rPr>
              <a:t>	WHEN buyPrice &gt;= 50 AND buyPrice &lt;= 100 THEN "Medium Price"</a:t>
            </a:r>
            <a:endParaRPr b="1" sz="1500">
              <a:highlight>
                <a:srgbClr val="F9E3E3"/>
              </a:highlight>
              <a:latin typeface="Consolas"/>
              <a:ea typeface="Consolas"/>
              <a:cs typeface="Consolas"/>
              <a:sym typeface="Consolas"/>
            </a:endParaRPr>
          </a:p>
          <a:p>
            <a:pPr indent="0" lvl="0" marL="0" rtl="0" algn="l">
              <a:spcBef>
                <a:spcPts val="0"/>
              </a:spcBef>
              <a:spcAft>
                <a:spcPts val="0"/>
              </a:spcAft>
              <a:buNone/>
            </a:pPr>
            <a:r>
              <a:rPr b="1" lang="en-US" sz="1500">
                <a:highlight>
                  <a:srgbClr val="F9E3E3"/>
                </a:highlight>
                <a:latin typeface="Consolas"/>
                <a:ea typeface="Consolas"/>
                <a:cs typeface="Consolas"/>
                <a:sym typeface="Consolas"/>
              </a:rPr>
              <a:t>	WHEN buyPrice &gt; 100 AND buyPrice &lt;= 200 THEN "high Price"</a:t>
            </a:r>
            <a:endParaRPr b="1" sz="1500">
              <a:highlight>
                <a:srgbClr val="F9E3E3"/>
              </a:highlight>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ELSE "Out of our rang" END AS priceStatus </a:t>
            </a:r>
            <a:endParaRPr sz="1500">
              <a:latin typeface="Consolas"/>
              <a:ea typeface="Consolas"/>
              <a:cs typeface="Consolas"/>
              <a:sym typeface="Consolas"/>
            </a:endParaRPr>
          </a:p>
          <a:p>
            <a:pPr indent="0" lvl="0" marL="0" rtl="0" algn="l">
              <a:spcBef>
                <a:spcPts val="0"/>
              </a:spcBef>
              <a:spcAft>
                <a:spcPts val="0"/>
              </a:spcAft>
              <a:buNone/>
            </a:pPr>
            <a:r>
              <a:rPr lang="en-US" sz="1500">
                <a:latin typeface="Consolas"/>
                <a:ea typeface="Consolas"/>
                <a:cs typeface="Consolas"/>
                <a:sym typeface="Consolas"/>
              </a:rPr>
              <a:t>FROM products ORDER BY buyPrice DESC;</a:t>
            </a:r>
            <a:endParaRPr sz="1500">
              <a:latin typeface="Consolas"/>
              <a:ea typeface="Consolas"/>
              <a:cs typeface="Consolas"/>
              <a:sym typeface="Consolas"/>
            </a:endParaRPr>
          </a:p>
        </p:txBody>
      </p:sp>
      <p:pic>
        <p:nvPicPr>
          <p:cNvPr id="794" name="Google Shape;794;p86"/>
          <p:cNvPicPr preferRelativeResize="0"/>
          <p:nvPr/>
        </p:nvPicPr>
        <p:blipFill rotWithShape="1">
          <a:blip r:embed="rId3">
            <a:alphaModFix/>
          </a:blip>
          <a:srcRect b="30480" l="13444" r="67174" t="39823"/>
          <a:stretch/>
        </p:blipFill>
        <p:spPr>
          <a:xfrm>
            <a:off x="8706025" y="2216800"/>
            <a:ext cx="3136402" cy="2703324"/>
          </a:xfrm>
          <a:prstGeom prst="rect">
            <a:avLst/>
          </a:prstGeom>
          <a:noFill/>
          <a:ln>
            <a:noFill/>
          </a:ln>
        </p:spPr>
      </p:pic>
      <p:sp>
        <p:nvSpPr>
          <p:cNvPr id="795" name="Google Shape;795;p86"/>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rPr>
              <a:t>‹#›</a:t>
            </a:fld>
            <a:endParaRPr sz="1600">
              <a:solidFill>
                <a:srgbClr val="222222"/>
              </a:solidFill>
            </a:endParaRPr>
          </a:p>
        </p:txBody>
      </p:sp>
      <p:sp>
        <p:nvSpPr>
          <p:cNvPr id="796" name="Google Shape;796;p86"/>
          <p:cNvSpPr txBox="1"/>
          <p:nvPr/>
        </p:nvSpPr>
        <p:spPr>
          <a:xfrm>
            <a:off x="7867825" y="2881525"/>
            <a:ext cx="83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Result</a:t>
            </a:r>
            <a:endParaRPr b="1">
              <a:latin typeface="Century Gothic"/>
              <a:ea typeface="Century Gothic"/>
              <a:cs typeface="Century Gothic"/>
              <a:sym typeface="Century Gothic"/>
            </a:endParaRPr>
          </a:p>
        </p:txBody>
      </p:sp>
      <p:cxnSp>
        <p:nvCxnSpPr>
          <p:cNvPr id="797" name="Google Shape;797;p86"/>
          <p:cNvCxnSpPr>
            <a:stCxn id="793" idx="3"/>
            <a:endCxn id="794" idx="1"/>
          </p:cNvCxnSpPr>
          <p:nvPr/>
        </p:nvCxnSpPr>
        <p:spPr>
          <a:xfrm flipH="1" rot="10800000">
            <a:off x="7586625" y="3568525"/>
            <a:ext cx="1119300" cy="44700"/>
          </a:xfrm>
          <a:prstGeom prst="straightConnector1">
            <a:avLst/>
          </a:prstGeom>
          <a:noFill/>
          <a:ln cap="flat" cmpd="sng" w="9525">
            <a:solidFill>
              <a:schemeClr val="dk2"/>
            </a:solidFill>
            <a:prstDash val="solid"/>
            <a:round/>
            <a:headEnd len="med" w="med" type="none"/>
            <a:tailEnd len="med" w="med" type="triangle"/>
          </a:ln>
        </p:spPr>
      </p:cxnSp>
      <p:sp>
        <p:nvSpPr>
          <p:cNvPr id="798" name="Google Shape;798;p86"/>
          <p:cNvSpPr txBox="1"/>
          <p:nvPr>
            <p:ph idx="1" type="body"/>
          </p:nvPr>
        </p:nvSpPr>
        <p:spPr>
          <a:xfrm>
            <a:off x="568025" y="1680775"/>
            <a:ext cx="10915500" cy="707100"/>
          </a:xfrm>
          <a:prstGeom prst="rect">
            <a:avLst/>
          </a:prstGeom>
        </p:spPr>
        <p:txBody>
          <a:bodyPr anchorCtr="0" anchor="t" bIns="91425" lIns="91425" spcFirstLastPara="1" rIns="91425" wrap="square" tIns="91425">
            <a:normAutofit/>
          </a:bodyPr>
          <a:lstStyle/>
          <a:p>
            <a:pPr indent="-209550" lvl="0" marL="279400" rtl="0" algn="l">
              <a:spcBef>
                <a:spcPts val="0"/>
              </a:spcBef>
              <a:spcAft>
                <a:spcPts val="0"/>
              </a:spcAft>
              <a:buSzPts val="1500"/>
              <a:buChar char="❑"/>
            </a:pPr>
            <a:r>
              <a:rPr lang="en-US" sz="1600">
                <a:solidFill>
                  <a:schemeClr val="accent2"/>
                </a:solidFill>
                <a:highlight>
                  <a:schemeClr val="lt1"/>
                </a:highlight>
              </a:rPr>
              <a:t>In this example, we will use a search </a:t>
            </a:r>
            <a:r>
              <a:rPr lang="en-US" sz="1600">
                <a:solidFill>
                  <a:schemeClr val="accent2"/>
                </a:solidFill>
              </a:rPr>
              <a:t>CASE</a:t>
            </a:r>
            <a:r>
              <a:rPr lang="en-US" sz="1600">
                <a:solidFill>
                  <a:schemeClr val="accent2"/>
                </a:solidFill>
                <a:highlight>
                  <a:schemeClr val="lt1"/>
                </a:highlight>
              </a:rPr>
              <a:t> Statement to determine the status of the buying price on the </a:t>
            </a:r>
            <a:r>
              <a:rPr b="1" i="1" lang="en-US" sz="1600">
                <a:solidFill>
                  <a:schemeClr val="accent2"/>
                </a:solidFill>
              </a:rPr>
              <a:t>buyPrice </a:t>
            </a:r>
            <a:r>
              <a:rPr lang="en-US" sz="1600">
                <a:solidFill>
                  <a:schemeClr val="accent2"/>
                </a:solidFill>
                <a:highlight>
                  <a:schemeClr val="lt1"/>
                </a:highlight>
              </a:rPr>
              <a:t>column from </a:t>
            </a:r>
            <a:r>
              <a:rPr b="1" i="1" lang="en-US" sz="1600">
                <a:solidFill>
                  <a:schemeClr val="accent2"/>
                </a:solidFill>
              </a:rPr>
              <a:t>products </a:t>
            </a:r>
            <a:r>
              <a:rPr lang="en-US" sz="1600">
                <a:solidFill>
                  <a:schemeClr val="accent2"/>
                </a:solidFill>
                <a:highlight>
                  <a:schemeClr val="lt1"/>
                </a:highlight>
              </a:rPr>
              <a:t>table.</a:t>
            </a:r>
            <a:endParaRPr>
              <a:solidFill>
                <a:schemeClr val="accent2"/>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87"/>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US"/>
              <a:t>Example 2 </a:t>
            </a:r>
            <a:r>
              <a:rPr b="0" lang="en-US"/>
              <a:t>- </a:t>
            </a:r>
            <a:r>
              <a:rPr i="1" lang="en-US"/>
              <a:t>Searched Case </a:t>
            </a:r>
            <a:r>
              <a:rPr b="0" lang="en-US"/>
              <a:t>statements</a:t>
            </a:r>
            <a:endParaRPr b="0"/>
          </a:p>
        </p:txBody>
      </p:sp>
      <p:sp>
        <p:nvSpPr>
          <p:cNvPr id="805" name="Google Shape;805;p87"/>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rPr>
              <a:t>‹#›</a:t>
            </a:fld>
            <a:endParaRPr sz="1600">
              <a:solidFill>
                <a:srgbClr val="222222"/>
              </a:solidFill>
            </a:endParaRPr>
          </a:p>
        </p:txBody>
      </p:sp>
      <p:sp>
        <p:nvSpPr>
          <p:cNvPr id="806" name="Google Shape;806;p87"/>
          <p:cNvSpPr txBox="1"/>
          <p:nvPr/>
        </p:nvSpPr>
        <p:spPr>
          <a:xfrm>
            <a:off x="526900" y="3161400"/>
            <a:ext cx="5020200" cy="1662300"/>
          </a:xfrm>
          <a:prstGeom prst="rect">
            <a:avLst/>
          </a:prstGeom>
          <a:solidFill>
            <a:srgbClr val="E7FFF2"/>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600">
                <a:latin typeface="Consolas"/>
                <a:ea typeface="Consolas"/>
                <a:cs typeface="Consolas"/>
                <a:sym typeface="Consolas"/>
              </a:rPr>
              <a:t>SELECT customerName, state, country</a:t>
            </a:r>
            <a:endParaRPr b="1" sz="16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en-US" sz="1600">
                <a:latin typeface="Consolas"/>
                <a:ea typeface="Consolas"/>
                <a:cs typeface="Consolas"/>
                <a:sym typeface="Consolas"/>
              </a:rPr>
              <a:t>FROM customers</a:t>
            </a:r>
            <a:endParaRPr b="1" sz="16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en-US" sz="1600">
                <a:latin typeface="Consolas"/>
                <a:ea typeface="Consolas"/>
                <a:cs typeface="Consolas"/>
                <a:sym typeface="Consolas"/>
              </a:rPr>
              <a:t>ORDER BY ( CASE</a:t>
            </a:r>
            <a:endParaRPr b="1" sz="16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en-US" sz="1600">
                <a:latin typeface="Consolas"/>
                <a:ea typeface="Consolas"/>
                <a:cs typeface="Consolas"/>
                <a:sym typeface="Consolas"/>
              </a:rPr>
              <a:t>	WHEN state IS NULL THEN country</a:t>
            </a:r>
            <a:endParaRPr b="1" sz="1600">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rPr b="1" lang="en-US" sz="1600">
                <a:latin typeface="Consolas"/>
                <a:ea typeface="Consolas"/>
                <a:cs typeface="Consolas"/>
                <a:sym typeface="Consolas"/>
              </a:rPr>
              <a:t>	ELSE state</a:t>
            </a:r>
            <a:endParaRPr b="1" sz="1600">
              <a:latin typeface="Consolas"/>
              <a:ea typeface="Consolas"/>
              <a:cs typeface="Consolas"/>
              <a:sym typeface="Consolas"/>
            </a:endParaRPr>
          </a:p>
          <a:p>
            <a:pPr indent="0" lvl="0" marL="0" rtl="0" algn="l">
              <a:spcBef>
                <a:spcPts val="0"/>
              </a:spcBef>
              <a:spcAft>
                <a:spcPts val="0"/>
              </a:spcAft>
              <a:buNone/>
            </a:pPr>
            <a:r>
              <a:rPr b="1" lang="en-US" sz="1600">
                <a:latin typeface="Consolas"/>
                <a:ea typeface="Consolas"/>
                <a:cs typeface="Consolas"/>
                <a:sym typeface="Consolas"/>
              </a:rPr>
              <a:t>END);</a:t>
            </a:r>
            <a:endParaRPr b="1" sz="1600">
              <a:latin typeface="Consolas"/>
              <a:ea typeface="Consolas"/>
              <a:cs typeface="Consolas"/>
              <a:sym typeface="Consolas"/>
            </a:endParaRPr>
          </a:p>
        </p:txBody>
      </p:sp>
      <p:pic>
        <p:nvPicPr>
          <p:cNvPr id="807" name="Google Shape;807;p87"/>
          <p:cNvPicPr preferRelativeResize="0"/>
          <p:nvPr/>
        </p:nvPicPr>
        <p:blipFill>
          <a:blip r:embed="rId3">
            <a:alphaModFix/>
          </a:blip>
          <a:stretch>
            <a:fillRect/>
          </a:stretch>
        </p:blipFill>
        <p:spPr>
          <a:xfrm>
            <a:off x="7419275" y="2510250"/>
            <a:ext cx="2571750" cy="2990850"/>
          </a:xfrm>
          <a:prstGeom prst="rect">
            <a:avLst/>
          </a:prstGeom>
          <a:noFill/>
          <a:ln cap="flat" cmpd="sng" w="9525">
            <a:solidFill>
              <a:srgbClr val="1F497D"/>
            </a:solidFill>
            <a:prstDash val="solid"/>
            <a:round/>
            <a:headEnd len="sm" w="sm" type="none"/>
            <a:tailEnd len="sm" w="sm" type="none"/>
          </a:ln>
        </p:spPr>
      </p:pic>
      <p:cxnSp>
        <p:nvCxnSpPr>
          <p:cNvPr id="808" name="Google Shape;808;p87"/>
          <p:cNvCxnSpPr>
            <a:stCxn id="806" idx="3"/>
            <a:endCxn id="807" idx="1"/>
          </p:cNvCxnSpPr>
          <p:nvPr/>
        </p:nvCxnSpPr>
        <p:spPr>
          <a:xfrm>
            <a:off x="5547100" y="3992550"/>
            <a:ext cx="1872300" cy="13200"/>
          </a:xfrm>
          <a:prstGeom prst="straightConnector1">
            <a:avLst/>
          </a:prstGeom>
          <a:noFill/>
          <a:ln cap="flat" cmpd="sng" w="9525">
            <a:solidFill>
              <a:schemeClr val="dk2"/>
            </a:solidFill>
            <a:prstDash val="solid"/>
            <a:round/>
            <a:headEnd len="med" w="med" type="none"/>
            <a:tailEnd len="med" w="med" type="triangle"/>
          </a:ln>
        </p:spPr>
      </p:cxnSp>
      <p:sp>
        <p:nvSpPr>
          <p:cNvPr id="809" name="Google Shape;809;p87"/>
          <p:cNvSpPr txBox="1"/>
          <p:nvPr/>
        </p:nvSpPr>
        <p:spPr>
          <a:xfrm>
            <a:off x="6064088" y="3363400"/>
            <a:ext cx="83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Result</a:t>
            </a:r>
            <a:endParaRPr b="1">
              <a:latin typeface="Century Gothic"/>
              <a:ea typeface="Century Gothic"/>
              <a:cs typeface="Century Gothic"/>
              <a:sym typeface="Century Gothic"/>
            </a:endParaRPr>
          </a:p>
        </p:txBody>
      </p:sp>
      <p:sp>
        <p:nvSpPr>
          <p:cNvPr id="810" name="Google Shape;810;p87"/>
          <p:cNvSpPr txBox="1"/>
          <p:nvPr>
            <p:ph idx="1" type="body"/>
          </p:nvPr>
        </p:nvSpPr>
        <p:spPr>
          <a:xfrm>
            <a:off x="521525" y="1621865"/>
            <a:ext cx="10915500" cy="8883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US"/>
              <a:t>The following example uses the CASE statement to sort customers by states if the state is not NULL, or sort the country in case the state is NULL:</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88"/>
          <p:cNvSpPr txBox="1"/>
          <p:nvPr>
            <p:ph type="title"/>
          </p:nvPr>
        </p:nvSpPr>
        <p:spPr>
          <a:xfrm>
            <a:off x="568017" y="9736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200"/>
              <a:t>Knowledge Check</a:t>
            </a:r>
            <a:endParaRPr sz="3200"/>
          </a:p>
        </p:txBody>
      </p:sp>
      <p:sp>
        <p:nvSpPr>
          <p:cNvPr id="817" name="Google Shape;817;p88"/>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818" name="Google Shape;818;p88"/>
          <p:cNvSpPr txBox="1"/>
          <p:nvPr>
            <p:ph idx="1" type="body"/>
          </p:nvPr>
        </p:nvSpPr>
        <p:spPr>
          <a:xfrm>
            <a:off x="698500" y="1720800"/>
            <a:ext cx="10915500" cy="4527300"/>
          </a:xfrm>
          <a:prstGeom prst="rect">
            <a:avLst/>
          </a:prstGeom>
        </p:spPr>
        <p:txBody>
          <a:bodyPr anchorCtr="0" anchor="t" bIns="91425" lIns="91425" spcFirstLastPara="1" rIns="91425" wrap="square" tIns="91425">
            <a:normAutofit/>
          </a:bodyPr>
          <a:lstStyle/>
          <a:p>
            <a:pPr indent="-336550" lvl="0" marL="457200" rtl="0" algn="l">
              <a:spcBef>
                <a:spcPts val="1000"/>
              </a:spcBef>
              <a:spcAft>
                <a:spcPts val="0"/>
              </a:spcAft>
              <a:buSzPts val="1700"/>
              <a:buChar char="❑"/>
            </a:pPr>
            <a:r>
              <a:rPr lang="en-US" sz="2000"/>
              <a:t>What is an aggregate function?</a:t>
            </a:r>
            <a:endParaRPr sz="2000"/>
          </a:p>
          <a:p>
            <a:pPr indent="-336550" lvl="0" marL="457200" rtl="0" algn="l">
              <a:spcBef>
                <a:spcPts val="0"/>
              </a:spcBef>
              <a:spcAft>
                <a:spcPts val="0"/>
              </a:spcAft>
              <a:buSzPts val="1700"/>
              <a:buChar char="❑"/>
            </a:pPr>
            <a:r>
              <a:rPr lang="en-US" sz="2000"/>
              <a:t>Does the COUNT() function return the number of columns in a table?</a:t>
            </a:r>
            <a:endParaRPr sz="2000"/>
          </a:p>
          <a:p>
            <a:pPr indent="-336550" lvl="0" marL="457200" rtl="0" algn="l">
              <a:spcBef>
                <a:spcPts val="0"/>
              </a:spcBef>
              <a:spcAft>
                <a:spcPts val="0"/>
              </a:spcAft>
              <a:buSzPts val="1700"/>
              <a:buChar char="❑"/>
            </a:pPr>
            <a:r>
              <a:rPr lang="en-US" sz="2000"/>
              <a:t>Which keyword is used to join multiple strings into a single string?</a:t>
            </a:r>
            <a:endParaRPr sz="1250">
              <a:solidFill>
                <a:srgbClr val="222222"/>
              </a:solidFill>
              <a:highlight>
                <a:srgbClr val="F9F9F9"/>
              </a:highlight>
              <a:latin typeface="Arial"/>
              <a:ea typeface="Arial"/>
              <a:cs typeface="Arial"/>
              <a:sym typeface="Arial"/>
            </a:endParaRPr>
          </a:p>
          <a:p>
            <a:pPr indent="0" lvl="0" marL="0" rtl="0" algn="l">
              <a:spcBef>
                <a:spcPts val="1000"/>
              </a:spcBef>
              <a:spcAft>
                <a:spcPts val="0"/>
              </a:spcAft>
              <a:buNone/>
            </a:pPr>
            <a:r>
              <a:t/>
            </a:r>
            <a:endParaRPr sz="1250">
              <a:solidFill>
                <a:srgbClr val="222222"/>
              </a:solidFill>
              <a:highlight>
                <a:srgbClr val="F9F9F9"/>
              </a:highlight>
              <a:latin typeface="Arial"/>
              <a:ea typeface="Arial"/>
              <a:cs typeface="Arial"/>
              <a:sym typeface="Arial"/>
            </a:endParaRPr>
          </a:p>
          <a:p>
            <a:pPr indent="0" lvl="0" marL="0" rtl="0" algn="l">
              <a:lnSpc>
                <a:spcPct val="140000"/>
              </a:lnSpc>
              <a:spcBef>
                <a:spcPts val="1000"/>
              </a:spcBef>
              <a:spcAft>
                <a:spcPts val="0"/>
              </a:spcAft>
              <a:buNone/>
            </a:pPr>
            <a:r>
              <a:t/>
            </a:r>
            <a:endParaRPr sz="1300">
              <a:highlight>
                <a:srgbClr val="FFFFFF"/>
              </a:highlight>
              <a:latin typeface="Roboto"/>
              <a:ea typeface="Roboto"/>
              <a:cs typeface="Roboto"/>
              <a:sym typeface="Roboto"/>
            </a:endParaRPr>
          </a:p>
          <a:p>
            <a:pPr indent="0" lvl="0" marL="0" rtl="0" algn="l">
              <a:lnSpc>
                <a:spcPct val="140000"/>
              </a:lnSpc>
              <a:spcBef>
                <a:spcPts val="1500"/>
              </a:spcBef>
              <a:spcAft>
                <a:spcPts val="0"/>
              </a:spcAft>
              <a:buClr>
                <a:schemeClr val="dk1"/>
              </a:buClr>
              <a:buSzPts val="1100"/>
              <a:buFont typeface="Arial"/>
              <a:buNone/>
            </a:pPr>
            <a:r>
              <a:t/>
            </a:r>
            <a:endParaRPr b="1" sz="1300">
              <a:highlight>
                <a:srgbClr val="FFFFFF"/>
              </a:highlight>
              <a:latin typeface="Roboto"/>
              <a:ea typeface="Roboto"/>
              <a:cs typeface="Roboto"/>
              <a:sym typeface="Roboto"/>
            </a:endParaRPr>
          </a:p>
          <a:p>
            <a:pPr indent="0" lvl="0" marL="0" rtl="0" algn="l">
              <a:spcBef>
                <a:spcPts val="15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5"/>
          <p:cNvSpPr txBox="1"/>
          <p:nvPr>
            <p:ph type="title"/>
          </p:nvPr>
        </p:nvSpPr>
        <p:spPr>
          <a:xfrm>
            <a:off x="593192" y="857838"/>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String Functions → REPLACE() </a:t>
            </a:r>
            <a:r>
              <a:rPr lang="en-US"/>
              <a:t>Function</a:t>
            </a:r>
            <a:endParaRPr/>
          </a:p>
        </p:txBody>
      </p:sp>
      <p:sp>
        <p:nvSpPr>
          <p:cNvPr id="324" name="Google Shape;324;p35"/>
          <p:cNvSpPr txBox="1"/>
          <p:nvPr>
            <p:ph idx="1" type="body"/>
          </p:nvPr>
        </p:nvSpPr>
        <p:spPr>
          <a:xfrm>
            <a:off x="558650" y="1653850"/>
            <a:ext cx="11063400" cy="38316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1000"/>
              </a:spcBef>
              <a:spcAft>
                <a:spcPts val="0"/>
              </a:spcAft>
              <a:buSzPts val="1600"/>
              <a:buChar char="❑"/>
            </a:pPr>
            <a:r>
              <a:rPr lang="en-US"/>
              <a:t>SQL provides you with a useful string function called </a:t>
            </a:r>
            <a:r>
              <a:rPr b="1" lang="en-US">
                <a:solidFill>
                  <a:srgbClr val="E69138"/>
                </a:solidFill>
              </a:rPr>
              <a:t>REPLACE()</a:t>
            </a:r>
            <a:r>
              <a:rPr lang="en-US"/>
              <a:t>, that allows you to replace a string in a column of a table by a new string or replaces all occurrences of a substring within a string, with a new substring.</a:t>
            </a:r>
            <a:endParaRPr/>
          </a:p>
          <a:p>
            <a:pPr indent="-330200" lvl="0" marL="457200" marR="0" rtl="0" algn="l">
              <a:lnSpc>
                <a:spcPct val="115000"/>
              </a:lnSpc>
              <a:spcBef>
                <a:spcPts val="1000"/>
              </a:spcBef>
              <a:spcAft>
                <a:spcPts val="0"/>
              </a:spcAft>
              <a:buSzPts val="1600"/>
              <a:buChar char="❑"/>
            </a:pPr>
            <a:r>
              <a:rPr b="1" lang="en-US"/>
              <a:t>Syntax of the </a:t>
            </a:r>
            <a:r>
              <a:rPr b="1" lang="en-US">
                <a:solidFill>
                  <a:srgbClr val="E69138"/>
                </a:solidFill>
              </a:rPr>
              <a:t>REPLACE()</a:t>
            </a:r>
            <a:r>
              <a:rPr b="1" lang="en-US"/>
              <a:t> function is:</a:t>
            </a:r>
            <a:r>
              <a:rPr b="1" lang="en-US">
                <a:solidFill>
                  <a:srgbClr val="E69138"/>
                </a:solidFill>
              </a:rPr>
              <a:t>  </a:t>
            </a:r>
            <a:r>
              <a:rPr b="1" lang="en-US">
                <a:solidFill>
                  <a:srgbClr val="990000"/>
                </a:solidFill>
              </a:rPr>
              <a:t>REPLACE(str,old_string,new_string)</a:t>
            </a:r>
            <a:r>
              <a:rPr b="1" lang="en-US">
                <a:solidFill>
                  <a:srgbClr val="990000"/>
                </a:solidFill>
              </a:rPr>
              <a:t>;</a:t>
            </a:r>
            <a:endParaRPr b="1">
              <a:solidFill>
                <a:srgbClr val="990000"/>
              </a:solidFill>
            </a:endParaRPr>
          </a:p>
          <a:p>
            <a:pPr indent="-317500" lvl="1" marL="914400" marR="0" rtl="0" algn="l">
              <a:lnSpc>
                <a:spcPct val="115000"/>
              </a:lnSpc>
              <a:spcBef>
                <a:spcPts val="1000"/>
              </a:spcBef>
              <a:spcAft>
                <a:spcPts val="0"/>
              </a:spcAft>
              <a:buSzPts val="1400"/>
              <a:buChar char="➢"/>
            </a:pPr>
            <a:r>
              <a:rPr lang="en-US" sz="1800"/>
              <a:t>The </a:t>
            </a:r>
            <a:r>
              <a:rPr b="1" lang="en-US" sz="1800">
                <a:solidFill>
                  <a:srgbClr val="E69138"/>
                </a:solidFill>
              </a:rPr>
              <a:t>REPLACE()</a:t>
            </a:r>
            <a:r>
              <a:rPr lang="en-US" sz="1800"/>
              <a:t> function has three parameters. It replaces the old_string by the new_string in the string.</a:t>
            </a:r>
            <a:endParaRPr sz="1800"/>
          </a:p>
          <a:p>
            <a:pPr indent="-330200" lvl="0" marL="457200" marR="0" rtl="0" algn="l">
              <a:lnSpc>
                <a:spcPct val="115000"/>
              </a:lnSpc>
              <a:spcBef>
                <a:spcPts val="1000"/>
              </a:spcBef>
              <a:spcAft>
                <a:spcPts val="0"/>
              </a:spcAft>
              <a:buSzPts val="1600"/>
              <a:buChar char="❑"/>
            </a:pPr>
            <a:r>
              <a:rPr lang="en-US"/>
              <a:t>The </a:t>
            </a:r>
            <a:r>
              <a:rPr b="1" lang="en-US">
                <a:solidFill>
                  <a:srgbClr val="E69138"/>
                </a:solidFill>
              </a:rPr>
              <a:t>REPLACE()</a:t>
            </a:r>
            <a:r>
              <a:rPr lang="en-US"/>
              <a:t> function</a:t>
            </a:r>
            <a:r>
              <a:rPr lang="en-US"/>
              <a:t> is very handy to search and replace text in a table such as updating obsolete URL or correcting a spelling mistake, etc.</a:t>
            </a:r>
            <a:endParaRPr/>
          </a:p>
          <a:p>
            <a:pPr indent="0" lvl="0" marL="0" rtl="0" algn="l">
              <a:lnSpc>
                <a:spcPct val="100000"/>
              </a:lnSpc>
              <a:spcBef>
                <a:spcPts val="1000"/>
              </a:spcBef>
              <a:spcAft>
                <a:spcPts val="0"/>
              </a:spcAft>
              <a:buSzPts val="2000"/>
              <a:buNone/>
            </a:pPr>
            <a:r>
              <a:rPr lang="en-US"/>
              <a:t>Note: The </a:t>
            </a:r>
            <a:r>
              <a:rPr b="1" lang="en-US">
                <a:solidFill>
                  <a:srgbClr val="E69138"/>
                </a:solidFill>
              </a:rPr>
              <a:t>REPLACE()</a:t>
            </a:r>
            <a:r>
              <a:rPr lang="en-US"/>
              <a:t> function performs a case-sensitive replacement.</a:t>
            </a:r>
            <a:endParaRPr/>
          </a:p>
          <a:p>
            <a:pPr indent="0" lvl="0" marL="914400" rtl="0" algn="l">
              <a:lnSpc>
                <a:spcPct val="100000"/>
              </a:lnSpc>
              <a:spcBef>
                <a:spcPts val="1000"/>
              </a:spcBef>
              <a:spcAft>
                <a:spcPts val="0"/>
              </a:spcAft>
              <a:buSzPts val="2000"/>
              <a:buNone/>
            </a:pPr>
            <a:r>
              <a:rPr b="1" lang="en-US"/>
              <a:t>Example:</a:t>
            </a:r>
            <a:endParaRPr b="1"/>
          </a:p>
          <a:p>
            <a:pPr indent="0" lvl="0" marL="0" rtl="0" algn="l">
              <a:lnSpc>
                <a:spcPct val="100000"/>
              </a:lnSpc>
              <a:spcBef>
                <a:spcPts val="0"/>
              </a:spcBef>
              <a:spcAft>
                <a:spcPts val="0"/>
              </a:spcAft>
              <a:buSzPts val="2000"/>
              <a:buNone/>
            </a:pPr>
            <a:r>
              <a:t/>
            </a:r>
            <a:endParaRPr sz="2100"/>
          </a:p>
        </p:txBody>
      </p:sp>
      <p:sp>
        <p:nvSpPr>
          <p:cNvPr id="325" name="Google Shape;325;p35"/>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326" name="Google Shape;326;p35"/>
          <p:cNvSpPr txBox="1"/>
          <p:nvPr/>
        </p:nvSpPr>
        <p:spPr>
          <a:xfrm>
            <a:off x="3242375" y="5193325"/>
            <a:ext cx="5916900" cy="12366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latin typeface="Consolas"/>
                <a:ea typeface="Consolas"/>
                <a:cs typeface="Consolas"/>
                <a:sym typeface="Consolas"/>
              </a:rPr>
              <a:t>Select REPLACE('abc.org', 'abc', 'perscholas');</a:t>
            </a:r>
            <a:endParaRPr b="1" sz="1500">
              <a:latin typeface="Consolas"/>
              <a:ea typeface="Consolas"/>
              <a:cs typeface="Consolas"/>
              <a:sym typeface="Consolas"/>
            </a:endParaRPr>
          </a:p>
          <a:p>
            <a:pPr indent="0" lvl="0" marL="0" rtl="0" algn="l">
              <a:spcBef>
                <a:spcPts val="0"/>
              </a:spcBef>
              <a:spcAft>
                <a:spcPts val="0"/>
              </a:spcAft>
              <a:buNone/>
            </a:pPr>
            <a:r>
              <a:rPr b="1" lang="en-US" sz="1500">
                <a:solidFill>
                  <a:srgbClr val="888888"/>
                </a:solidFill>
                <a:latin typeface="Consolas"/>
                <a:ea typeface="Consolas"/>
                <a:cs typeface="Consolas"/>
                <a:sym typeface="Consolas"/>
              </a:rPr>
              <a:t>#output → perscholas.org</a:t>
            </a:r>
            <a:endParaRPr b="1" sz="1500">
              <a:solidFill>
                <a:srgbClr val="888888"/>
              </a:solidFill>
              <a:latin typeface="Consolas"/>
              <a:ea typeface="Consolas"/>
              <a:cs typeface="Consolas"/>
              <a:sym typeface="Consolas"/>
            </a:endParaRPr>
          </a:p>
          <a:p>
            <a:pPr indent="0" lvl="0" marL="0" rtl="0" algn="l">
              <a:spcBef>
                <a:spcPts val="1000"/>
              </a:spcBef>
              <a:spcAft>
                <a:spcPts val="0"/>
              </a:spcAft>
              <a:buNone/>
            </a:pPr>
            <a:r>
              <a:rPr b="1" lang="en-US" sz="1500">
                <a:latin typeface="Consolas"/>
                <a:ea typeface="Consolas"/>
                <a:cs typeface="Consolas"/>
                <a:sym typeface="Consolas"/>
              </a:rPr>
              <a:t>SELECT REPLACE('abc abc', 'a', 'B');</a:t>
            </a:r>
            <a:endParaRPr b="1" sz="1500">
              <a:latin typeface="Consolas"/>
              <a:ea typeface="Consolas"/>
              <a:cs typeface="Consolas"/>
              <a:sym typeface="Consolas"/>
            </a:endParaRPr>
          </a:p>
          <a:p>
            <a:pPr indent="0" lvl="0" marL="0" rtl="0" algn="l">
              <a:spcBef>
                <a:spcPts val="0"/>
              </a:spcBef>
              <a:spcAft>
                <a:spcPts val="0"/>
              </a:spcAft>
              <a:buNone/>
            </a:pPr>
            <a:r>
              <a:rPr b="1" lang="en-US" sz="1500">
                <a:solidFill>
                  <a:srgbClr val="888888"/>
                </a:solidFill>
                <a:latin typeface="Consolas"/>
                <a:ea typeface="Consolas"/>
                <a:cs typeface="Consolas"/>
                <a:sym typeface="Consolas"/>
              </a:rPr>
              <a:t>#output → 'Bbc Bbc'</a:t>
            </a:r>
            <a:endParaRPr b="1" sz="1500">
              <a:solidFill>
                <a:schemeClr val="dk1"/>
              </a:solidFill>
              <a:latin typeface="Courier New"/>
              <a:ea typeface="Courier New"/>
              <a:cs typeface="Courier New"/>
              <a:sym typeface="Courier New"/>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89"/>
          <p:cNvSpPr txBox="1"/>
          <p:nvPr>
            <p:ph type="title"/>
          </p:nvPr>
        </p:nvSpPr>
        <p:spPr>
          <a:xfrm>
            <a:off x="577867" y="75691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sz="3200"/>
              <a:t>Summary</a:t>
            </a:r>
            <a:endParaRPr sz="3200"/>
          </a:p>
        </p:txBody>
      </p:sp>
      <p:sp>
        <p:nvSpPr>
          <p:cNvPr id="825" name="Google Shape;825;p89"/>
          <p:cNvSpPr txBox="1"/>
          <p:nvPr>
            <p:ph idx="1" type="body"/>
          </p:nvPr>
        </p:nvSpPr>
        <p:spPr>
          <a:xfrm>
            <a:off x="832300" y="1408375"/>
            <a:ext cx="10781700" cy="5153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1600"/>
              <a:t>SQL offers aggregate functions that can help with the Data computation and manipulation, as seen in the list below. In order to create more sophisticated data manipulation with aggregate functions, you have to use the GROUP BY clause. This groups together all rows that have the same values. You can use the HAVING clause if you need to filter the result of an aggregate function.</a:t>
            </a:r>
            <a:endParaRPr sz="1600"/>
          </a:p>
          <a:p>
            <a:pPr indent="0" lvl="0" marL="0" rtl="0" algn="l">
              <a:spcBef>
                <a:spcPts val="1000"/>
              </a:spcBef>
              <a:spcAft>
                <a:spcPts val="0"/>
              </a:spcAft>
              <a:buNone/>
            </a:pPr>
            <a:r>
              <a:t/>
            </a:r>
            <a:endParaRPr sz="1600"/>
          </a:p>
          <a:p>
            <a:pPr indent="0" lvl="0" marL="0" rtl="0" algn="l">
              <a:lnSpc>
                <a:spcPct val="115000"/>
              </a:lnSpc>
              <a:spcBef>
                <a:spcPts val="0"/>
              </a:spcBef>
              <a:spcAft>
                <a:spcPts val="0"/>
              </a:spcAft>
              <a:buNone/>
            </a:pPr>
            <a:r>
              <a:rPr b="1" lang="en-US" sz="1600" u="sng">
                <a:solidFill>
                  <a:srgbClr val="202124"/>
                </a:solidFill>
                <a:highlight>
                  <a:srgbClr val="FFFFFF"/>
                </a:highlight>
              </a:rPr>
              <a:t>SQL Functions</a:t>
            </a:r>
            <a:endParaRPr b="1" sz="1600" u="sng">
              <a:solidFill>
                <a:srgbClr val="202124"/>
              </a:solidFill>
              <a:highlight>
                <a:srgbClr val="FFFFFF"/>
              </a:highlight>
            </a:endParaRPr>
          </a:p>
          <a:p>
            <a:pPr indent="-323850" lvl="0" marL="628650" marR="190500" rtl="0" algn="l">
              <a:lnSpc>
                <a:spcPct val="115000"/>
              </a:lnSpc>
              <a:spcBef>
                <a:spcPts val="900"/>
              </a:spcBef>
              <a:spcAft>
                <a:spcPts val="0"/>
              </a:spcAft>
              <a:buClr>
                <a:srgbClr val="202124"/>
              </a:buClr>
              <a:buSzPts val="1500"/>
              <a:buFont typeface="Arial"/>
              <a:buChar char="●"/>
            </a:pPr>
            <a:r>
              <a:rPr lang="en-US" sz="1500">
                <a:solidFill>
                  <a:srgbClr val="202124"/>
                </a:solidFill>
                <a:highlight>
                  <a:srgbClr val="FFFFFF"/>
                </a:highlight>
              </a:rPr>
              <a:t>AVG() - Returns the average value.</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COUNT() - Returns the number of rows.</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FIRST() - Returns the first value.</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LAST() - Returns the last value.</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MAX() - Returns the largest value.</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MIN() - Returns the smallest value.</a:t>
            </a:r>
            <a:endParaRPr sz="1500">
              <a:solidFill>
                <a:srgbClr val="202124"/>
              </a:solidFill>
              <a:highlight>
                <a:srgbClr val="FFFFFF"/>
              </a:highlight>
            </a:endParaRPr>
          </a:p>
          <a:p>
            <a:pPr indent="-323850" lvl="0" marL="628650" marR="190500" rtl="0" algn="l">
              <a:lnSpc>
                <a:spcPct val="115000"/>
              </a:lnSpc>
              <a:spcBef>
                <a:spcPts val="0"/>
              </a:spcBef>
              <a:spcAft>
                <a:spcPts val="0"/>
              </a:spcAft>
              <a:buClr>
                <a:srgbClr val="202124"/>
              </a:buClr>
              <a:buSzPts val="1500"/>
              <a:buFont typeface="Arial"/>
              <a:buChar char="●"/>
            </a:pPr>
            <a:r>
              <a:rPr lang="en-US" sz="1500">
                <a:solidFill>
                  <a:srgbClr val="202124"/>
                </a:solidFill>
                <a:highlight>
                  <a:srgbClr val="FFFFFF"/>
                </a:highlight>
              </a:rPr>
              <a:t>SUM() - Returns the sum.</a:t>
            </a:r>
            <a:r>
              <a:rPr lang="en-US" sz="1500">
                <a:solidFill>
                  <a:srgbClr val="000000"/>
                </a:solidFill>
                <a:highlight>
                  <a:srgbClr val="FFFFFF"/>
                </a:highlight>
              </a:rPr>
              <a:t>UCASE() - Converts a field to uppercase.</a:t>
            </a:r>
            <a:endParaRPr sz="1500">
              <a:solidFill>
                <a:srgbClr val="000000"/>
              </a:solidFill>
              <a:highlight>
                <a:srgbClr val="FFFFFF"/>
              </a:highlight>
            </a:endParaRPr>
          </a:p>
          <a:p>
            <a:pPr indent="-323850" lvl="0" marL="628650" rtl="0" algn="l">
              <a:lnSpc>
                <a:spcPct val="115000"/>
              </a:lnSpc>
              <a:spcBef>
                <a:spcPts val="0"/>
              </a:spcBef>
              <a:spcAft>
                <a:spcPts val="0"/>
              </a:spcAft>
              <a:buClr>
                <a:srgbClr val="000000"/>
              </a:buClr>
              <a:buSzPts val="1500"/>
              <a:buFont typeface="Arial"/>
              <a:buChar char="●"/>
            </a:pPr>
            <a:r>
              <a:rPr lang="en-US" sz="1500">
                <a:solidFill>
                  <a:srgbClr val="000000"/>
                </a:solidFill>
                <a:highlight>
                  <a:srgbClr val="FFFFFF"/>
                </a:highlight>
              </a:rPr>
              <a:t>ROUND() - Rounds a numeric field to the number of decimals specified.</a:t>
            </a:r>
            <a:endParaRPr sz="1500">
              <a:solidFill>
                <a:srgbClr val="000000"/>
              </a:solidFill>
              <a:highlight>
                <a:srgbClr val="FFFFFF"/>
              </a:highlight>
            </a:endParaRPr>
          </a:p>
          <a:p>
            <a:pPr indent="-323850" lvl="0" marL="628650" rtl="0" algn="l">
              <a:lnSpc>
                <a:spcPct val="115000"/>
              </a:lnSpc>
              <a:spcBef>
                <a:spcPts val="0"/>
              </a:spcBef>
              <a:spcAft>
                <a:spcPts val="0"/>
              </a:spcAft>
              <a:buClr>
                <a:srgbClr val="000000"/>
              </a:buClr>
              <a:buSzPts val="1500"/>
              <a:buFont typeface="Arial"/>
              <a:buChar char="●"/>
            </a:pPr>
            <a:r>
              <a:rPr lang="en-US" sz="1500">
                <a:solidFill>
                  <a:srgbClr val="000000"/>
                </a:solidFill>
                <a:highlight>
                  <a:srgbClr val="FFFFFF"/>
                </a:highlight>
              </a:rPr>
              <a:t>NOW() - Returns the current system date and time.</a:t>
            </a:r>
            <a:endParaRPr sz="1500">
              <a:solidFill>
                <a:srgbClr val="000000"/>
              </a:solidFill>
              <a:highlight>
                <a:srgbClr val="FFFFFF"/>
              </a:highlight>
            </a:endParaRPr>
          </a:p>
          <a:p>
            <a:pPr indent="0" lvl="0" marL="0" rtl="0" algn="l">
              <a:spcBef>
                <a:spcPts val="1100"/>
              </a:spcBef>
              <a:spcAft>
                <a:spcPts val="0"/>
              </a:spcAft>
              <a:buNone/>
            </a:pPr>
            <a:r>
              <a:rPr lang="en-US" sz="1600"/>
              <a:t>The case statement in SQL returns a value on a specified condition. We can use a case statement in select queries along with the Where, Order By, and Group By clauses.</a:t>
            </a:r>
            <a:endParaRPr sz="1600"/>
          </a:p>
        </p:txBody>
      </p:sp>
      <p:sp>
        <p:nvSpPr>
          <p:cNvPr id="826" name="Google Shape;826;p89"/>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90"/>
          <p:cNvSpPr txBox="1"/>
          <p:nvPr>
            <p:ph type="title"/>
          </p:nvPr>
        </p:nvSpPr>
        <p:spPr>
          <a:xfrm>
            <a:off x="568017" y="973663"/>
            <a:ext cx="10822500" cy="707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2"/>
              </a:buClr>
              <a:buSzPts val="1400"/>
              <a:buFont typeface="Century Gothic"/>
              <a:buNone/>
            </a:pPr>
            <a:r>
              <a:rPr lang="en-US" sz="3200"/>
              <a:t>References</a:t>
            </a:r>
            <a:endParaRPr sz="3200"/>
          </a:p>
        </p:txBody>
      </p:sp>
      <p:sp>
        <p:nvSpPr>
          <p:cNvPr id="832" name="Google Shape;832;p90"/>
          <p:cNvSpPr txBox="1"/>
          <p:nvPr>
            <p:ph idx="1" type="body"/>
          </p:nvPr>
        </p:nvSpPr>
        <p:spPr>
          <a:xfrm>
            <a:off x="698500" y="1720800"/>
            <a:ext cx="10915500" cy="45273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1000"/>
              </a:spcBef>
              <a:spcAft>
                <a:spcPts val="0"/>
              </a:spcAft>
              <a:buNone/>
            </a:pPr>
            <a:r>
              <a:t/>
            </a:r>
            <a:endParaRPr sz="1700">
              <a:solidFill>
                <a:srgbClr val="0B5394"/>
              </a:solidFill>
            </a:endParaRPr>
          </a:p>
          <a:p>
            <a:pPr indent="-342900" lvl="0" marL="457200" marR="0" rtl="0" algn="l">
              <a:lnSpc>
                <a:spcPct val="100000"/>
              </a:lnSpc>
              <a:spcBef>
                <a:spcPts val="1000"/>
              </a:spcBef>
              <a:spcAft>
                <a:spcPts val="0"/>
              </a:spcAft>
              <a:buSzPts val="1800"/>
              <a:buChar char="❑"/>
            </a:pPr>
            <a:r>
              <a:rPr lang="en-US" u="sng">
                <a:solidFill>
                  <a:srgbClr val="0B5394"/>
                </a:solidFill>
                <a:hlinkClick r:id="rId3">
                  <a:extLst>
                    <a:ext uri="{A12FA001-AC4F-418D-AE19-62706E023703}">
                      <ahyp:hlinkClr val="tx"/>
                    </a:ext>
                  </a:extLst>
                </a:hlinkClick>
              </a:rPr>
              <a:t>https://dev.mysql.com/doc/refman/5.7/en/case.html</a:t>
            </a:r>
            <a:endParaRPr>
              <a:solidFill>
                <a:srgbClr val="0B5394"/>
              </a:solidFill>
            </a:endParaRPr>
          </a:p>
          <a:p>
            <a:pPr indent="-342900" lvl="0" marL="457200" marR="0" rtl="0" algn="l">
              <a:lnSpc>
                <a:spcPct val="100000"/>
              </a:lnSpc>
              <a:spcBef>
                <a:spcPts val="0"/>
              </a:spcBef>
              <a:spcAft>
                <a:spcPts val="0"/>
              </a:spcAft>
              <a:buSzPts val="1800"/>
              <a:buChar char="❑"/>
            </a:pPr>
            <a:r>
              <a:rPr lang="en-US" u="sng">
                <a:solidFill>
                  <a:srgbClr val="0B5394"/>
                </a:solidFill>
                <a:hlinkClick r:id="rId4">
                  <a:extLst>
                    <a:ext uri="{A12FA001-AC4F-418D-AE19-62706E023703}">
                      <ahyp:hlinkClr val="tx"/>
                    </a:ext>
                  </a:extLst>
                </a:hlinkClick>
              </a:rPr>
              <a:t>https://dev.mysql.com/doc/refman/5.7/en/functions.html</a:t>
            </a:r>
            <a:endParaRPr>
              <a:solidFill>
                <a:srgbClr val="0B5394"/>
              </a:solidFill>
            </a:endParaRPr>
          </a:p>
          <a:p>
            <a:pPr indent="-342900" lvl="0" marL="457200" marR="0" rtl="0" algn="l">
              <a:lnSpc>
                <a:spcPct val="100000"/>
              </a:lnSpc>
              <a:spcBef>
                <a:spcPts val="0"/>
              </a:spcBef>
              <a:spcAft>
                <a:spcPts val="0"/>
              </a:spcAft>
              <a:buSzPts val="1800"/>
              <a:buChar char="❑"/>
            </a:pPr>
            <a:r>
              <a:rPr lang="en-US" u="sng">
                <a:solidFill>
                  <a:srgbClr val="0B5394"/>
                </a:solidFill>
                <a:hlinkClick r:id="rId5">
                  <a:extLst>
                    <a:ext uri="{A12FA001-AC4F-418D-AE19-62706E023703}">
                      <ahyp:hlinkClr val="tx"/>
                    </a:ext>
                  </a:extLst>
                </a:hlinkClick>
              </a:rPr>
              <a:t>https://dev.mysql.com/doc/refman/5.7/en/numeric-functions.html</a:t>
            </a:r>
            <a:endParaRPr>
              <a:solidFill>
                <a:srgbClr val="0B5394"/>
              </a:solidFill>
            </a:endParaRPr>
          </a:p>
          <a:p>
            <a:pPr indent="-342900" lvl="0" marL="457200" marR="0" rtl="0" algn="l">
              <a:lnSpc>
                <a:spcPct val="100000"/>
              </a:lnSpc>
              <a:spcBef>
                <a:spcPts val="0"/>
              </a:spcBef>
              <a:spcAft>
                <a:spcPts val="0"/>
              </a:spcAft>
              <a:buSzPts val="1800"/>
              <a:buChar char="❑"/>
            </a:pPr>
            <a:r>
              <a:rPr lang="en-US" u="sng">
                <a:solidFill>
                  <a:srgbClr val="0B5394"/>
                </a:solidFill>
                <a:hlinkClick r:id="rId6">
                  <a:extLst>
                    <a:ext uri="{A12FA001-AC4F-418D-AE19-62706E023703}">
                      <ahyp:hlinkClr val="tx"/>
                    </a:ext>
                  </a:extLst>
                </a:hlinkClick>
              </a:rPr>
              <a:t>https://popsql.com/learn-sql/mysql/how-to-write-a-case-statement-in-mysql</a:t>
            </a:r>
            <a:endParaRPr>
              <a:solidFill>
                <a:srgbClr val="0B5394"/>
              </a:solidFill>
            </a:endParaRPr>
          </a:p>
          <a:p>
            <a:pPr indent="0" lvl="0" marL="457200" marR="0" rtl="0" algn="l">
              <a:lnSpc>
                <a:spcPct val="100000"/>
              </a:lnSpc>
              <a:spcBef>
                <a:spcPts val="1000"/>
              </a:spcBef>
              <a:spcAft>
                <a:spcPts val="0"/>
              </a:spcAft>
              <a:buNone/>
            </a:pPr>
            <a:r>
              <a:t/>
            </a:r>
            <a:endParaRPr>
              <a:solidFill>
                <a:srgbClr val="0B5394"/>
              </a:solidFill>
            </a:endParaRPr>
          </a:p>
        </p:txBody>
      </p:sp>
      <p:sp>
        <p:nvSpPr>
          <p:cNvPr id="833" name="Google Shape;833;p90"/>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91"/>
          <p:cNvSpPr txBox="1"/>
          <p:nvPr/>
        </p:nvSpPr>
        <p:spPr>
          <a:xfrm>
            <a:off x="8382000" y="6917078"/>
            <a:ext cx="736500" cy="228600"/>
          </a:xfrm>
          <a:prstGeom prst="rect">
            <a:avLst/>
          </a:prstGeom>
          <a:noFill/>
          <a:ln>
            <a:noFill/>
          </a:ln>
        </p:spPr>
        <p:txBody>
          <a:bodyPr anchorCtr="0" anchor="b" bIns="45675" lIns="91425" spcFirstLastPara="1" rIns="91425" wrap="square" tIns="45675">
            <a:noAutofit/>
          </a:bodyPr>
          <a:lstStyle/>
          <a:p>
            <a:pPr indent="0" lvl="0" marL="0" marR="0" rtl="0" algn="ctr">
              <a:lnSpc>
                <a:spcPct val="100000"/>
              </a:lnSpc>
              <a:spcBef>
                <a:spcPts val="0"/>
              </a:spcBef>
              <a:spcAft>
                <a:spcPts val="0"/>
              </a:spcAft>
              <a:buClr>
                <a:srgbClr val="000000"/>
              </a:buClr>
              <a:buSzPts val="2800"/>
              <a:buFont typeface="Arial"/>
              <a:buNone/>
            </a:pPr>
            <a:fld id="{00000000-1234-1234-1234-123412341234}" type="slidenum">
              <a:rPr b="0" i="0" lang="en-US" sz="2800" u="none" cap="none" strike="noStrike">
                <a:solidFill>
                  <a:schemeClr val="lt1"/>
                </a:solidFill>
                <a:latin typeface="Century Gothic"/>
                <a:ea typeface="Century Gothic"/>
                <a:cs typeface="Century Gothic"/>
                <a:sym typeface="Century Gothic"/>
              </a:rPr>
              <a:t>‹#›</a:t>
            </a:fld>
            <a:endParaRPr b="0" i="0" sz="2800" u="none" cap="none" strike="noStrike">
              <a:solidFill>
                <a:schemeClr val="lt1"/>
              </a:solidFill>
              <a:latin typeface="Century Gothic"/>
              <a:ea typeface="Century Gothic"/>
              <a:cs typeface="Century Gothic"/>
              <a:sym typeface="Century Gothic"/>
            </a:endParaRPr>
          </a:p>
        </p:txBody>
      </p:sp>
      <p:sp>
        <p:nvSpPr>
          <p:cNvPr id="839" name="Google Shape;839;p91"/>
          <p:cNvSpPr txBox="1"/>
          <p:nvPr>
            <p:ph type="title"/>
          </p:nvPr>
        </p:nvSpPr>
        <p:spPr>
          <a:xfrm>
            <a:off x="535313" y="744112"/>
            <a:ext cx="9393300" cy="631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2"/>
              </a:buClr>
              <a:buSzPts val="1500"/>
              <a:buFont typeface="Century Gothic"/>
              <a:buNone/>
            </a:pPr>
            <a:r>
              <a:rPr lang="en-US">
                <a:highlight>
                  <a:schemeClr val="lt1"/>
                </a:highlight>
              </a:rPr>
              <a:t>Questions?</a:t>
            </a:r>
            <a:endParaRPr>
              <a:highlight>
                <a:schemeClr val="lt1"/>
              </a:highlight>
            </a:endParaRPr>
          </a:p>
        </p:txBody>
      </p:sp>
      <p:pic>
        <p:nvPicPr>
          <p:cNvPr descr="D:\Logos\1434554660_Help.png" id="840" name="Google Shape;840;p91"/>
          <p:cNvPicPr preferRelativeResize="0"/>
          <p:nvPr/>
        </p:nvPicPr>
        <p:blipFill rotWithShape="1">
          <a:blip r:embed="rId3">
            <a:alphaModFix/>
          </a:blip>
          <a:srcRect b="0" l="0" r="0" t="0"/>
          <a:stretch/>
        </p:blipFill>
        <p:spPr>
          <a:xfrm>
            <a:off x="4361543" y="1694543"/>
            <a:ext cx="3468792" cy="346879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6"/>
          <p:cNvSpPr txBox="1"/>
          <p:nvPr>
            <p:ph type="title"/>
          </p:nvPr>
        </p:nvSpPr>
        <p:spPr>
          <a:xfrm>
            <a:off x="573042" y="817563"/>
            <a:ext cx="10822500" cy="7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2"/>
              </a:buClr>
              <a:buSzPts val="1400"/>
              <a:buFont typeface="Century Gothic"/>
              <a:buNone/>
            </a:pPr>
            <a:r>
              <a:rPr lang="en-US"/>
              <a:t> String Functions → TRIM() Function</a:t>
            </a:r>
            <a:endParaRPr/>
          </a:p>
        </p:txBody>
      </p:sp>
      <p:sp>
        <p:nvSpPr>
          <p:cNvPr id="332" name="Google Shape;332;p36"/>
          <p:cNvSpPr txBox="1"/>
          <p:nvPr>
            <p:ph idx="1" type="body"/>
          </p:nvPr>
        </p:nvSpPr>
        <p:spPr>
          <a:xfrm>
            <a:off x="607625" y="1641600"/>
            <a:ext cx="11169300" cy="21168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1000"/>
              </a:spcBef>
              <a:spcAft>
                <a:spcPts val="0"/>
              </a:spcAft>
              <a:buSzPts val="1600"/>
              <a:buChar char="❑"/>
            </a:pPr>
            <a:r>
              <a:rPr lang="en-US" sz="1700"/>
              <a:t>The </a:t>
            </a:r>
            <a:r>
              <a:rPr b="1" lang="en-US" sz="1700"/>
              <a:t>TRIM()</a:t>
            </a:r>
            <a:r>
              <a:rPr lang="en-US" sz="1700"/>
              <a:t> function removes all specified characters, from either the </a:t>
            </a:r>
            <a:r>
              <a:rPr b="1" lang="en-US" sz="1700"/>
              <a:t>beginning </a:t>
            </a:r>
            <a:r>
              <a:rPr lang="en-US" sz="1700"/>
              <a:t>or the </a:t>
            </a:r>
            <a:r>
              <a:rPr b="1" lang="en-US" sz="1700"/>
              <a:t>end </a:t>
            </a:r>
            <a:r>
              <a:rPr lang="en-US" sz="1700"/>
              <a:t>of a string.</a:t>
            </a:r>
            <a:endParaRPr sz="1700"/>
          </a:p>
          <a:p>
            <a:pPr indent="-330200" lvl="0" marL="457200" marR="0" rtl="0" algn="l">
              <a:lnSpc>
                <a:spcPct val="100000"/>
              </a:lnSpc>
              <a:spcBef>
                <a:spcPts val="1000"/>
              </a:spcBef>
              <a:spcAft>
                <a:spcPts val="0"/>
              </a:spcAft>
              <a:buSzPts val="1600"/>
              <a:buChar char="❑"/>
            </a:pPr>
            <a:r>
              <a:rPr b="1" lang="en-US" sz="1700"/>
              <a:t>TRIM()</a:t>
            </a:r>
            <a:r>
              <a:rPr lang="en-US" sz="1700"/>
              <a:t> to help you clean up the data. The following illustrates the syntax of the </a:t>
            </a:r>
            <a:r>
              <a:rPr b="1" lang="en-US" sz="1700"/>
              <a:t>TRIM()</a:t>
            </a:r>
            <a:r>
              <a:rPr lang="en-US" sz="1700"/>
              <a:t> function.</a:t>
            </a:r>
            <a:endParaRPr sz="1700"/>
          </a:p>
          <a:p>
            <a:pPr indent="-320040" lvl="0" marL="457200" rtl="0" algn="l">
              <a:lnSpc>
                <a:spcPct val="100000"/>
              </a:lnSpc>
              <a:spcBef>
                <a:spcPts val="1000"/>
              </a:spcBef>
              <a:spcAft>
                <a:spcPts val="0"/>
              </a:spcAft>
              <a:buSzPts val="1440"/>
              <a:buNone/>
            </a:pPr>
            <a:r>
              <a:rPr b="1" lang="en-US" sz="1700"/>
              <a:t>                              </a:t>
            </a:r>
            <a:r>
              <a:rPr b="1" lang="en-US" sz="1700">
                <a:latin typeface="Consolas"/>
                <a:ea typeface="Consolas"/>
                <a:cs typeface="Consolas"/>
                <a:sym typeface="Consolas"/>
              </a:rPr>
              <a:t>   TRIM( [ </a:t>
            </a:r>
            <a:r>
              <a:rPr b="1" lang="en-US" sz="1700">
                <a:solidFill>
                  <a:srgbClr val="FF0000"/>
                </a:solidFill>
                <a:latin typeface="Consolas"/>
                <a:ea typeface="Consolas"/>
                <a:cs typeface="Consolas"/>
                <a:sym typeface="Consolas"/>
              </a:rPr>
              <a:t>{BOTH|LEADING|TRAILING}</a:t>
            </a:r>
            <a:r>
              <a:rPr b="1" lang="en-US" sz="1700">
                <a:latin typeface="Consolas"/>
                <a:ea typeface="Consolas"/>
                <a:cs typeface="Consolas"/>
                <a:sym typeface="Consolas"/>
              </a:rPr>
              <a:t>  [removed_character] ]  FROM  Given_String);</a:t>
            </a:r>
            <a:endParaRPr b="1" sz="1700">
              <a:latin typeface="Consolas"/>
              <a:ea typeface="Consolas"/>
              <a:cs typeface="Consolas"/>
              <a:sym typeface="Consolas"/>
            </a:endParaRPr>
          </a:p>
          <a:p>
            <a:pPr indent="-330200" lvl="0" marL="457200" marR="0" rtl="0" algn="l">
              <a:lnSpc>
                <a:spcPct val="100000"/>
              </a:lnSpc>
              <a:spcBef>
                <a:spcPts val="1000"/>
              </a:spcBef>
              <a:spcAft>
                <a:spcPts val="0"/>
              </a:spcAft>
              <a:buSzPts val="1600"/>
              <a:buChar char="❑"/>
            </a:pPr>
            <a:r>
              <a:rPr lang="en-US" sz="1700"/>
              <a:t>The </a:t>
            </a:r>
            <a:r>
              <a:rPr b="1" lang="en-US" sz="1700"/>
              <a:t>TRIM() </a:t>
            </a:r>
            <a:r>
              <a:rPr lang="en-US" sz="1700"/>
              <a:t>function provides a number of options. You can use the </a:t>
            </a:r>
            <a:r>
              <a:rPr b="1" lang="en-US" sz="1700"/>
              <a:t>LEADING, TRAILING, </a:t>
            </a:r>
            <a:r>
              <a:rPr lang="en-US" sz="1700"/>
              <a:t>or </a:t>
            </a:r>
            <a:r>
              <a:rPr b="1" lang="en-US" sz="1700"/>
              <a:t>BOTH </a:t>
            </a:r>
            <a:r>
              <a:rPr lang="en-US" sz="1700"/>
              <a:t>options to explicitly instruct the </a:t>
            </a:r>
            <a:r>
              <a:rPr b="1" lang="en-US" sz="1700"/>
              <a:t>TRIM()</a:t>
            </a:r>
            <a:r>
              <a:rPr lang="en-US" sz="1700"/>
              <a:t> function to remove leading, trailing, or both unwanted characters from a string.</a:t>
            </a:r>
            <a:endParaRPr sz="1700"/>
          </a:p>
          <a:p>
            <a:pPr indent="0" lvl="0" marL="0" rtl="0" algn="l">
              <a:lnSpc>
                <a:spcPct val="115000"/>
              </a:lnSpc>
              <a:spcBef>
                <a:spcPts val="0"/>
              </a:spcBef>
              <a:spcAft>
                <a:spcPts val="0"/>
              </a:spcAft>
              <a:buSzPts val="2000"/>
              <a:buNone/>
            </a:pPr>
            <a:r>
              <a:t/>
            </a:r>
            <a:endParaRPr sz="1600"/>
          </a:p>
          <a:p>
            <a:pPr indent="0" lvl="0" marL="0" rtl="0" algn="l">
              <a:lnSpc>
                <a:spcPct val="115000"/>
              </a:lnSpc>
              <a:spcBef>
                <a:spcPts val="800"/>
              </a:spcBef>
              <a:spcAft>
                <a:spcPts val="0"/>
              </a:spcAft>
              <a:buSzPts val="2000"/>
              <a:buNone/>
            </a:pPr>
            <a:r>
              <a:t/>
            </a:r>
            <a:endParaRPr sz="1500">
              <a:solidFill>
                <a:srgbClr val="333333"/>
              </a:solidFill>
              <a:highlight>
                <a:srgbClr val="FFFFFF"/>
              </a:highlight>
            </a:endParaRPr>
          </a:p>
          <a:p>
            <a:pPr indent="0" lvl="0" marL="0" rtl="0" algn="l">
              <a:lnSpc>
                <a:spcPct val="100000"/>
              </a:lnSpc>
              <a:spcBef>
                <a:spcPts val="1000"/>
              </a:spcBef>
              <a:spcAft>
                <a:spcPts val="0"/>
              </a:spcAft>
              <a:buSzPts val="1440"/>
              <a:buNone/>
            </a:pPr>
            <a:r>
              <a:t/>
            </a:r>
            <a:endParaRPr b="1" sz="1400"/>
          </a:p>
          <a:p>
            <a:pPr indent="-320040" lvl="0" marL="457200" rtl="0" algn="l">
              <a:lnSpc>
                <a:spcPct val="100000"/>
              </a:lnSpc>
              <a:spcBef>
                <a:spcPts val="1000"/>
              </a:spcBef>
              <a:spcAft>
                <a:spcPts val="0"/>
              </a:spcAft>
              <a:buSzPts val="1440"/>
              <a:buNone/>
            </a:pPr>
            <a:r>
              <a:t/>
            </a:r>
            <a:endParaRPr sz="1400"/>
          </a:p>
          <a:p>
            <a:pPr indent="-320040" lvl="0" marL="457200" rtl="0" algn="l">
              <a:lnSpc>
                <a:spcPct val="100000"/>
              </a:lnSpc>
              <a:spcBef>
                <a:spcPts val="1000"/>
              </a:spcBef>
              <a:spcAft>
                <a:spcPts val="0"/>
              </a:spcAft>
              <a:buSzPts val="1440"/>
              <a:buNone/>
            </a:pPr>
            <a:r>
              <a:t/>
            </a:r>
            <a:endParaRPr sz="1400"/>
          </a:p>
          <a:p>
            <a:pPr indent="-320040" lvl="0" marL="457200" rtl="0" algn="l">
              <a:lnSpc>
                <a:spcPct val="100000"/>
              </a:lnSpc>
              <a:spcBef>
                <a:spcPts val="1000"/>
              </a:spcBef>
              <a:spcAft>
                <a:spcPts val="0"/>
              </a:spcAft>
              <a:buSzPts val="1440"/>
              <a:buNone/>
            </a:pPr>
            <a:r>
              <a:t/>
            </a:r>
            <a:endParaRPr sz="1400"/>
          </a:p>
          <a:p>
            <a:pPr indent="-320040" lvl="0" marL="457200" rtl="0" algn="l">
              <a:lnSpc>
                <a:spcPct val="100000"/>
              </a:lnSpc>
              <a:spcBef>
                <a:spcPts val="1000"/>
              </a:spcBef>
              <a:spcAft>
                <a:spcPts val="0"/>
              </a:spcAft>
              <a:buSzPts val="1440"/>
              <a:buNone/>
            </a:pPr>
            <a:r>
              <a:t/>
            </a:r>
            <a:endParaRPr sz="1200"/>
          </a:p>
        </p:txBody>
      </p:sp>
      <p:sp>
        <p:nvSpPr>
          <p:cNvPr id="333" name="Google Shape;333;p36"/>
          <p:cNvSpPr txBox="1"/>
          <p:nvPr>
            <p:ph idx="12" type="sldNum"/>
          </p:nvPr>
        </p:nvSpPr>
        <p:spPr>
          <a:xfrm>
            <a:off x="11339974" y="6248151"/>
            <a:ext cx="777600" cy="5409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sz="1600">
                <a:solidFill>
                  <a:srgbClr val="222222"/>
                </a:solidFill>
                <a:latin typeface="Arial"/>
                <a:ea typeface="Arial"/>
                <a:cs typeface="Arial"/>
                <a:sym typeface="Arial"/>
              </a:rPr>
              <a:t>‹#›</a:t>
            </a:fld>
            <a:endParaRPr sz="1600">
              <a:solidFill>
                <a:srgbClr val="222222"/>
              </a:solidFill>
              <a:latin typeface="Arial"/>
              <a:ea typeface="Arial"/>
              <a:cs typeface="Arial"/>
              <a:sym typeface="Arial"/>
            </a:endParaRPr>
          </a:p>
        </p:txBody>
      </p:sp>
      <p:sp>
        <p:nvSpPr>
          <p:cNvPr id="334" name="Google Shape;334;p36"/>
          <p:cNvSpPr txBox="1"/>
          <p:nvPr/>
        </p:nvSpPr>
        <p:spPr>
          <a:xfrm>
            <a:off x="7616425" y="4172975"/>
            <a:ext cx="4201500" cy="14775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800"/>
              </a:spcBef>
              <a:spcAft>
                <a:spcPts val="0"/>
              </a:spcAft>
              <a:buNone/>
            </a:pPr>
            <a:r>
              <a:rPr b="1" lang="en-US" sz="1500">
                <a:solidFill>
                  <a:schemeClr val="accent2"/>
                </a:solidFill>
              </a:rPr>
              <a:t>Note</a:t>
            </a:r>
            <a:r>
              <a:rPr lang="en-US" sz="1500">
                <a:solidFill>
                  <a:schemeClr val="accent2"/>
                </a:solidFill>
              </a:rPr>
              <a:t>: If you do not specify a value for the first parameter (</a:t>
            </a:r>
            <a:r>
              <a:rPr b="1" i="1" lang="en-US" sz="1500">
                <a:solidFill>
                  <a:schemeClr val="accent2"/>
                </a:solidFill>
              </a:rPr>
              <a:t>LEADING</a:t>
            </a:r>
            <a:r>
              <a:rPr b="1" lang="en-US" sz="1500">
                <a:solidFill>
                  <a:schemeClr val="accent2"/>
                </a:solidFill>
              </a:rPr>
              <a:t>, </a:t>
            </a:r>
            <a:r>
              <a:rPr b="1" i="1" lang="en-US" sz="1500">
                <a:solidFill>
                  <a:schemeClr val="accent2"/>
                </a:solidFill>
              </a:rPr>
              <a:t>TRAILING</a:t>
            </a:r>
            <a:r>
              <a:rPr b="1" lang="en-US" sz="1500">
                <a:solidFill>
                  <a:schemeClr val="accent2"/>
                </a:solidFill>
              </a:rPr>
              <a:t>, </a:t>
            </a:r>
            <a:r>
              <a:rPr b="1" i="1" lang="en-US" sz="1500">
                <a:solidFill>
                  <a:schemeClr val="accent2"/>
                </a:solidFill>
              </a:rPr>
              <a:t>BOTH</a:t>
            </a:r>
            <a:r>
              <a:rPr b="1" lang="en-US" sz="1500">
                <a:solidFill>
                  <a:schemeClr val="accent2"/>
                </a:solidFill>
              </a:rPr>
              <a:t>)</a:t>
            </a:r>
            <a:r>
              <a:rPr lang="en-US" sz="1500">
                <a:solidFill>
                  <a:schemeClr val="accent2"/>
                </a:solidFill>
              </a:rPr>
              <a:t>, the TRIM() function will default to </a:t>
            </a:r>
            <a:r>
              <a:rPr b="1" lang="en-US" sz="1500">
                <a:solidFill>
                  <a:schemeClr val="accent2"/>
                </a:solidFill>
              </a:rPr>
              <a:t>BOTH </a:t>
            </a:r>
            <a:r>
              <a:rPr lang="en-US" sz="1500">
                <a:solidFill>
                  <a:schemeClr val="accent2"/>
                </a:solidFill>
              </a:rPr>
              <a:t>and remove </a:t>
            </a:r>
            <a:r>
              <a:rPr i="1" lang="en-US" sz="1500">
                <a:solidFill>
                  <a:schemeClr val="accent2"/>
                </a:solidFill>
              </a:rPr>
              <a:t>character or string</a:t>
            </a:r>
            <a:r>
              <a:rPr lang="en-US" sz="1500">
                <a:solidFill>
                  <a:schemeClr val="accent2"/>
                </a:solidFill>
              </a:rPr>
              <a:t> from both the front and end of </a:t>
            </a:r>
            <a:r>
              <a:rPr i="1" lang="en-US" sz="1500">
                <a:solidFill>
                  <a:schemeClr val="accent2"/>
                </a:solidFill>
              </a:rPr>
              <a:t>string</a:t>
            </a:r>
            <a:r>
              <a:rPr lang="en-US" sz="1500">
                <a:solidFill>
                  <a:schemeClr val="accent2"/>
                </a:solidFill>
              </a:rPr>
              <a:t>.</a:t>
            </a:r>
            <a:endParaRPr>
              <a:solidFill>
                <a:schemeClr val="accent2"/>
              </a:solidFill>
            </a:endParaRPr>
          </a:p>
        </p:txBody>
      </p:sp>
      <p:sp>
        <p:nvSpPr>
          <p:cNvPr id="335" name="Google Shape;335;p36"/>
          <p:cNvSpPr txBox="1"/>
          <p:nvPr/>
        </p:nvSpPr>
        <p:spPr>
          <a:xfrm>
            <a:off x="683150" y="3680775"/>
            <a:ext cx="1670400" cy="4311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b="1" lang="en-US" sz="1600">
                <a:solidFill>
                  <a:schemeClr val="dk1"/>
                </a:solidFill>
                <a:latin typeface="Century Gothic"/>
                <a:ea typeface="Century Gothic"/>
                <a:cs typeface="Century Gothic"/>
                <a:sym typeface="Century Gothic"/>
              </a:rPr>
              <a:t>Example:</a:t>
            </a:r>
            <a:endParaRPr sz="1000">
              <a:latin typeface="Century Gothic"/>
              <a:ea typeface="Century Gothic"/>
              <a:cs typeface="Century Gothic"/>
              <a:sym typeface="Century Gothic"/>
            </a:endParaRPr>
          </a:p>
        </p:txBody>
      </p:sp>
      <p:sp>
        <p:nvSpPr>
          <p:cNvPr id="336" name="Google Shape;336;p36"/>
          <p:cNvSpPr txBox="1"/>
          <p:nvPr/>
        </p:nvSpPr>
        <p:spPr>
          <a:xfrm>
            <a:off x="532175" y="4172975"/>
            <a:ext cx="6897900" cy="22473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b="1" lang="en-US" sz="1200">
                <a:latin typeface="Century Gothic"/>
                <a:ea typeface="Century Gothic"/>
                <a:cs typeface="Century Gothic"/>
                <a:sym typeface="Century Gothic"/>
              </a:rPr>
              <a:t>SELECT TRIM(LEADING '@' FROM '@perscholas.org@@@');  # Result → perscholas.org@@@</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TRIM(TRAILING '@' FROM '@perscholas.org@@@');  # Result →  @perscholas.org</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TRIM(BOTH '@' FROM '@perscholas.org@@@');         # Result → perscholas.org</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 '@' FROM '@perscholas.org@@@');                  # Result → perscholas.org</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TRIM(LEADING '0'  FROM '000123');                          #  Result →  '123'</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TRIM(TRAILING '1'  FROM 'Tech1');                            #  Result →  'Tech'</a:t>
            </a:r>
            <a:endParaRPr b="1" sz="1200">
              <a:latin typeface="Century Gothic"/>
              <a:ea typeface="Century Gothic"/>
              <a:cs typeface="Century Gothic"/>
              <a:sym typeface="Century Gothic"/>
            </a:endParaRPr>
          </a:p>
          <a:p>
            <a:pPr indent="0" lvl="0" marL="0" rtl="0" algn="l">
              <a:spcBef>
                <a:spcPts val="1000"/>
              </a:spcBef>
              <a:spcAft>
                <a:spcPts val="0"/>
              </a:spcAft>
              <a:buNone/>
            </a:pPr>
            <a:r>
              <a:rPr b="1" lang="en-US" sz="1200">
                <a:latin typeface="Century Gothic"/>
                <a:ea typeface="Century Gothic"/>
                <a:cs typeface="Century Gothic"/>
                <a:sym typeface="Century Gothic"/>
              </a:rPr>
              <a:t>SELECT TRIM(BOTH  '123'  FROM '123Tech123');                   #  Result →  'Tech'</a:t>
            </a:r>
            <a:endParaRPr b="1" sz="1200">
              <a:solidFill>
                <a:schemeClr val="dk1"/>
              </a:solidFill>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descr="MySQL-COUNT-with-GROUP-BY-clause-example (1).png" id="341" name="Google Shape;341;p37"/>
          <p:cNvPicPr preferRelativeResize="0"/>
          <p:nvPr/>
        </p:nvPicPr>
        <p:blipFill rotWithShape="1">
          <a:blip r:embed="rId3">
            <a:alphaModFix/>
          </a:blip>
          <a:srcRect b="0" l="0" r="0" t="0"/>
          <a:stretch/>
        </p:blipFill>
        <p:spPr>
          <a:xfrm>
            <a:off x="8325225" y="5026475"/>
            <a:ext cx="1790700" cy="1533525"/>
          </a:xfrm>
          <a:prstGeom prst="rect">
            <a:avLst/>
          </a:prstGeom>
          <a:noFill/>
          <a:ln cap="flat" cmpd="sng" w="9525">
            <a:solidFill>
              <a:srgbClr val="000000"/>
            </a:solidFill>
            <a:prstDash val="solid"/>
            <a:round/>
            <a:headEnd len="sm" w="sm" type="none"/>
            <a:tailEnd len="sm" w="sm" type="none"/>
          </a:ln>
        </p:spPr>
      </p:pic>
      <p:sp>
        <p:nvSpPr>
          <p:cNvPr id="342" name="Google Shape;342;p37"/>
          <p:cNvSpPr txBox="1"/>
          <p:nvPr/>
        </p:nvSpPr>
        <p:spPr>
          <a:xfrm>
            <a:off x="8372600" y="2509175"/>
            <a:ext cx="1852800" cy="4002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entury Gothic"/>
              <a:ea typeface="Century Gothic"/>
              <a:cs typeface="Century Gothic"/>
              <a:sym typeface="Century Gothic"/>
            </a:endParaRPr>
          </a:p>
        </p:txBody>
      </p:sp>
      <p:sp>
        <p:nvSpPr>
          <p:cNvPr id="343" name="Google Shape;343;p37"/>
          <p:cNvSpPr txBox="1"/>
          <p:nvPr/>
        </p:nvSpPr>
        <p:spPr>
          <a:xfrm>
            <a:off x="8482025" y="2819550"/>
            <a:ext cx="2371500" cy="1218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US" sz="1200" u="none" cap="none" strike="noStrike">
                <a:solidFill>
                  <a:schemeClr val="accent2"/>
                </a:solidFill>
              </a:rPr>
              <a:t>Note: </a:t>
            </a:r>
            <a:r>
              <a:rPr i="0" lang="en-US" sz="1200" u="none" cap="none" strike="noStrike">
                <a:solidFill>
                  <a:schemeClr val="accent2"/>
                </a:solidFill>
              </a:rPr>
              <a:t>COUNT(*) is unique among the aggregate functions – it counts NULL values. This is because it counts rows, not fields.</a:t>
            </a:r>
            <a:endParaRPr i="0" sz="1200" u="none" cap="none" strike="noStrike">
              <a:solidFill>
                <a:schemeClr val="accent2"/>
              </a:solidFill>
            </a:endParaRPr>
          </a:p>
        </p:txBody>
      </p:sp>
      <p:sp>
        <p:nvSpPr>
          <p:cNvPr id="344" name="Google Shape;344;p37"/>
          <p:cNvSpPr txBox="1"/>
          <p:nvPr>
            <p:ph type="title"/>
          </p:nvPr>
        </p:nvSpPr>
        <p:spPr>
          <a:xfrm>
            <a:off x="373175" y="876625"/>
            <a:ext cx="111234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String Functions  🡪 COUNT(*) and COUNT(</a:t>
            </a:r>
            <a:r>
              <a:rPr lang="en-US"/>
              <a:t>fieldname</a:t>
            </a:r>
            <a:r>
              <a:rPr lang="en-US"/>
              <a:t>)</a:t>
            </a:r>
            <a:endParaRPr/>
          </a:p>
        </p:txBody>
      </p:sp>
      <p:sp>
        <p:nvSpPr>
          <p:cNvPr id="345" name="Google Shape;345;p37"/>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46" name="Google Shape;346;p37"/>
          <p:cNvSpPr txBox="1"/>
          <p:nvPr>
            <p:ph idx="1" type="body"/>
          </p:nvPr>
        </p:nvSpPr>
        <p:spPr>
          <a:xfrm>
            <a:off x="539325" y="1608925"/>
            <a:ext cx="10775400" cy="452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Clr>
                <a:srgbClr val="000000"/>
              </a:buClr>
              <a:buSzPts val="1500"/>
              <a:buFont typeface="Arial"/>
              <a:buNone/>
            </a:pPr>
            <a:r>
              <a:rPr lang="en-US" sz="1600">
                <a:solidFill>
                  <a:schemeClr val="accent2"/>
                </a:solidFill>
              </a:rPr>
              <a:t>The </a:t>
            </a:r>
            <a:r>
              <a:rPr b="1" lang="en-US" sz="1600">
                <a:solidFill>
                  <a:schemeClr val="accent2"/>
                </a:solidFill>
              </a:rPr>
              <a:t>COUNT(*)</a:t>
            </a:r>
            <a:r>
              <a:rPr lang="en-US" sz="1600">
                <a:solidFill>
                  <a:schemeClr val="accent2"/>
                </a:solidFill>
              </a:rPr>
              <a:t> function returns the total number of records meeting the (optional) WHERE criteria:</a:t>
            </a:r>
            <a:endParaRPr sz="1400">
              <a:solidFill>
                <a:schemeClr val="accent2"/>
              </a:solidFill>
            </a:endParaRPr>
          </a:p>
          <a:p>
            <a:pPr indent="0" lvl="0" marL="0" rtl="0" algn="l">
              <a:lnSpc>
                <a:spcPct val="115000"/>
              </a:lnSpc>
              <a:spcBef>
                <a:spcPts val="0"/>
              </a:spcBef>
              <a:spcAft>
                <a:spcPts val="0"/>
              </a:spcAft>
              <a:buClr>
                <a:srgbClr val="000000"/>
              </a:buClr>
              <a:buSzPts val="1500"/>
              <a:buFont typeface="Arial"/>
              <a:buNone/>
            </a:pPr>
            <a:r>
              <a:t/>
            </a:r>
            <a:endParaRPr b="1" sz="1500">
              <a:solidFill>
                <a:srgbClr val="09507C"/>
              </a:solidFill>
            </a:endParaRPr>
          </a:p>
          <a:p>
            <a:pPr indent="0" lvl="8" marL="0" rtl="0" algn="l">
              <a:lnSpc>
                <a:spcPct val="115000"/>
              </a:lnSpc>
              <a:spcBef>
                <a:spcPts val="0"/>
              </a:spcBef>
              <a:spcAft>
                <a:spcPts val="0"/>
              </a:spcAft>
              <a:buClr>
                <a:srgbClr val="000000"/>
              </a:buClr>
              <a:buSzPts val="1500"/>
              <a:buFont typeface="Arial"/>
              <a:buNone/>
            </a:pPr>
            <a:r>
              <a:rPr b="1" lang="en-US" sz="1500">
                <a:solidFill>
                  <a:srgbClr val="000000"/>
                </a:solidFill>
              </a:rPr>
              <a:t>Example:     	</a:t>
            </a:r>
            <a:endParaRPr b="1" sz="1500">
              <a:solidFill>
                <a:srgbClr val="000000"/>
              </a:solidFill>
            </a:endParaRPr>
          </a:p>
          <a:p>
            <a:pPr indent="-323850" lvl="1" marL="914400" rtl="0" algn="l">
              <a:lnSpc>
                <a:spcPct val="115000"/>
              </a:lnSpc>
              <a:spcBef>
                <a:spcPts val="0"/>
              </a:spcBef>
              <a:spcAft>
                <a:spcPts val="0"/>
              </a:spcAft>
              <a:buClr>
                <a:srgbClr val="990000"/>
              </a:buClr>
              <a:buSzPts val="1500"/>
              <a:buFont typeface="Consolas"/>
              <a:buChar char="➢"/>
            </a:pPr>
            <a:r>
              <a:rPr b="1" lang="en-US" sz="1500">
                <a:solidFill>
                  <a:srgbClr val="000000"/>
                </a:solidFill>
                <a:latin typeface="Consolas"/>
                <a:ea typeface="Consolas"/>
                <a:cs typeface="Consolas"/>
                <a:sym typeface="Consolas"/>
              </a:rPr>
              <a:t>SELECT</a:t>
            </a:r>
            <a:r>
              <a:rPr b="1" lang="en-US" sz="1500">
                <a:solidFill>
                  <a:schemeClr val="accent1"/>
                </a:solidFill>
                <a:latin typeface="Consolas"/>
                <a:ea typeface="Consolas"/>
                <a:cs typeface="Consolas"/>
                <a:sym typeface="Consolas"/>
              </a:rPr>
              <a:t> COUNT</a:t>
            </a:r>
            <a:r>
              <a:rPr lang="en-US" sz="1500">
                <a:solidFill>
                  <a:schemeClr val="accent1"/>
                </a:solidFill>
                <a:latin typeface="Consolas"/>
                <a:ea typeface="Consolas"/>
                <a:cs typeface="Consolas"/>
                <a:sym typeface="Consolas"/>
              </a:rPr>
              <a:t>(*) </a:t>
            </a:r>
            <a:r>
              <a:rPr b="1" lang="en-US" sz="1500">
                <a:solidFill>
                  <a:srgbClr val="000000"/>
                </a:solidFill>
                <a:latin typeface="Consolas"/>
                <a:ea typeface="Consolas"/>
                <a:cs typeface="Consolas"/>
                <a:sym typeface="Consolas"/>
              </a:rPr>
              <a:t>FROM</a:t>
            </a:r>
            <a:r>
              <a:rPr lang="en-US" sz="1500">
                <a:solidFill>
                  <a:srgbClr val="000000"/>
                </a:solidFill>
                <a:latin typeface="Consolas"/>
                <a:ea typeface="Consolas"/>
                <a:cs typeface="Consolas"/>
                <a:sym typeface="Consolas"/>
              </a:rPr>
              <a:t> products;  </a:t>
            </a:r>
            <a:r>
              <a:rPr i="1" lang="en-US" sz="1500">
                <a:solidFill>
                  <a:srgbClr val="666666"/>
                </a:solidFill>
                <a:latin typeface="Consolas"/>
                <a:ea typeface="Consolas"/>
                <a:cs typeface="Consolas"/>
                <a:sym typeface="Consolas"/>
              </a:rPr>
              <a:t>#Result: 110  (result might be vary)</a:t>
            </a:r>
            <a:endParaRPr i="1" sz="1500">
              <a:solidFill>
                <a:srgbClr val="666666"/>
              </a:solidFill>
              <a:latin typeface="Consolas"/>
              <a:ea typeface="Consolas"/>
              <a:cs typeface="Consolas"/>
              <a:sym typeface="Consolas"/>
            </a:endParaRPr>
          </a:p>
          <a:p>
            <a:pPr indent="0" lvl="0" marL="457200" rtl="0" algn="l">
              <a:lnSpc>
                <a:spcPct val="115000"/>
              </a:lnSpc>
              <a:spcBef>
                <a:spcPts val="0"/>
              </a:spcBef>
              <a:spcAft>
                <a:spcPts val="0"/>
              </a:spcAft>
              <a:buNone/>
            </a:pPr>
            <a:r>
              <a:t/>
            </a:r>
            <a:endParaRPr sz="1500">
              <a:solidFill>
                <a:srgbClr val="000000"/>
              </a:solidFill>
              <a:latin typeface="Consolas"/>
              <a:ea typeface="Consolas"/>
              <a:cs typeface="Consolas"/>
              <a:sym typeface="Consolas"/>
            </a:endParaRPr>
          </a:p>
          <a:p>
            <a:pPr indent="-323850" lvl="1" marL="914400" rtl="0" algn="l">
              <a:lnSpc>
                <a:spcPct val="115000"/>
              </a:lnSpc>
              <a:spcBef>
                <a:spcPts val="0"/>
              </a:spcBef>
              <a:spcAft>
                <a:spcPts val="0"/>
              </a:spcAft>
              <a:buClr>
                <a:srgbClr val="990000"/>
              </a:buClr>
              <a:buSzPts val="1500"/>
              <a:buFont typeface="Consolas"/>
              <a:buChar char="➢"/>
            </a:pPr>
            <a:r>
              <a:rPr b="1" lang="en-US" sz="1500">
                <a:solidFill>
                  <a:srgbClr val="000000"/>
                </a:solidFill>
                <a:latin typeface="Consolas"/>
                <a:ea typeface="Consolas"/>
                <a:cs typeface="Consolas"/>
                <a:sym typeface="Consolas"/>
              </a:rPr>
              <a:t>SELECT</a:t>
            </a:r>
            <a:r>
              <a:rPr lang="en-US" sz="1500">
                <a:solidFill>
                  <a:srgbClr val="000000"/>
                </a:solidFill>
                <a:latin typeface="Consolas"/>
                <a:ea typeface="Consolas"/>
                <a:cs typeface="Consolas"/>
                <a:sym typeface="Consolas"/>
              </a:rPr>
              <a:t> </a:t>
            </a:r>
            <a:r>
              <a:rPr b="1" lang="en-US" sz="1500">
                <a:solidFill>
                  <a:schemeClr val="accent1"/>
                </a:solidFill>
                <a:latin typeface="Consolas"/>
                <a:ea typeface="Consolas"/>
                <a:cs typeface="Consolas"/>
                <a:sym typeface="Consolas"/>
              </a:rPr>
              <a:t>COUNT(productLine)</a:t>
            </a:r>
            <a:r>
              <a:rPr lang="en-US" sz="1500">
                <a:solidFill>
                  <a:schemeClr val="accent1"/>
                </a:solidFill>
                <a:latin typeface="Consolas"/>
                <a:ea typeface="Consolas"/>
                <a:cs typeface="Consolas"/>
                <a:sym typeface="Consolas"/>
              </a:rPr>
              <a:t> </a:t>
            </a:r>
            <a:r>
              <a:rPr lang="en-US" sz="1500">
                <a:solidFill>
                  <a:srgbClr val="000000"/>
                </a:solidFill>
                <a:latin typeface="Consolas"/>
                <a:ea typeface="Consolas"/>
                <a:cs typeface="Consolas"/>
                <a:sym typeface="Consolas"/>
              </a:rPr>
              <a:t>FROM products; </a:t>
            </a:r>
            <a:r>
              <a:rPr i="1" lang="en-US" sz="1500">
                <a:solidFill>
                  <a:srgbClr val="666666"/>
                </a:solidFill>
                <a:latin typeface="Consolas"/>
                <a:ea typeface="Consolas"/>
                <a:cs typeface="Consolas"/>
                <a:sym typeface="Consolas"/>
              </a:rPr>
              <a:t> # Result: 110</a:t>
            </a:r>
            <a:endParaRPr i="1" sz="1500">
              <a:solidFill>
                <a:srgbClr val="666666"/>
              </a:solidFill>
              <a:latin typeface="Consolas"/>
              <a:ea typeface="Consolas"/>
              <a:cs typeface="Consolas"/>
              <a:sym typeface="Consolas"/>
            </a:endParaRPr>
          </a:p>
          <a:p>
            <a:pPr indent="0" lvl="0" marL="0" rtl="0" algn="l">
              <a:lnSpc>
                <a:spcPct val="115000"/>
              </a:lnSpc>
              <a:spcBef>
                <a:spcPts val="0"/>
              </a:spcBef>
              <a:spcAft>
                <a:spcPts val="0"/>
              </a:spcAft>
              <a:buClr>
                <a:srgbClr val="000000"/>
              </a:buClr>
              <a:buSzPts val="1500"/>
              <a:buFont typeface="Arial"/>
              <a:buNone/>
            </a:pPr>
            <a:r>
              <a:t/>
            </a:r>
            <a:endParaRPr sz="1500">
              <a:solidFill>
                <a:srgbClr val="000000"/>
              </a:solidFill>
            </a:endParaRPr>
          </a:p>
          <a:p>
            <a:pPr indent="0" lvl="0" marL="0" rtl="0" algn="l">
              <a:spcBef>
                <a:spcPts val="1000"/>
              </a:spcBef>
              <a:spcAft>
                <a:spcPts val="0"/>
              </a:spcAft>
              <a:buClr>
                <a:srgbClr val="000000"/>
              </a:buClr>
              <a:buSzPts val="1500"/>
              <a:buFont typeface="Arial"/>
              <a:buNone/>
            </a:pPr>
            <a:r>
              <a:rPr lang="en-US"/>
              <a:t>We get a same result in both above queries.</a:t>
            </a:r>
            <a:endParaRPr sz="1300">
              <a:solidFill>
                <a:schemeClr val="dk1"/>
              </a:solidFill>
              <a:latin typeface="Century Gothic"/>
              <a:ea typeface="Century Gothic"/>
              <a:cs typeface="Century Gothic"/>
              <a:sym typeface="Century Gothic"/>
            </a:endParaRPr>
          </a:p>
          <a:p>
            <a:pPr indent="0" lvl="0" marL="0" rtl="0" algn="l">
              <a:lnSpc>
                <a:spcPct val="115000"/>
              </a:lnSpc>
              <a:spcBef>
                <a:spcPts val="0"/>
              </a:spcBef>
              <a:spcAft>
                <a:spcPts val="0"/>
              </a:spcAft>
              <a:buClr>
                <a:srgbClr val="000000"/>
              </a:buClr>
              <a:buSzPts val="1300"/>
              <a:buFont typeface="Arial"/>
              <a:buNone/>
            </a:pPr>
            <a:r>
              <a:t/>
            </a:r>
            <a:endParaRPr sz="1300">
              <a:solidFill>
                <a:srgbClr val="09507C"/>
              </a:solidFill>
              <a:latin typeface="Century Gothic"/>
              <a:ea typeface="Century Gothic"/>
              <a:cs typeface="Century Gothic"/>
              <a:sym typeface="Century Gothic"/>
            </a:endParaRPr>
          </a:p>
          <a:p>
            <a:pPr indent="0" lvl="0" marL="0" rtl="0" algn="l">
              <a:lnSpc>
                <a:spcPct val="115000"/>
              </a:lnSpc>
              <a:spcBef>
                <a:spcPts val="0"/>
              </a:spcBef>
              <a:spcAft>
                <a:spcPts val="0"/>
              </a:spcAft>
              <a:buClr>
                <a:srgbClr val="000000"/>
              </a:buClr>
              <a:buSzPts val="1300"/>
              <a:buFont typeface="Arial"/>
              <a:buNone/>
            </a:pPr>
            <a:r>
              <a:t/>
            </a:r>
            <a:endParaRPr sz="1300">
              <a:solidFill>
                <a:srgbClr val="09507C"/>
              </a:solidFill>
              <a:latin typeface="Century Gothic"/>
              <a:ea typeface="Century Gothic"/>
              <a:cs typeface="Century Gothic"/>
              <a:sym typeface="Century Gothic"/>
            </a:endParaRPr>
          </a:p>
          <a:p>
            <a:pPr indent="0" lvl="0" marL="0" rtl="0" algn="l">
              <a:spcBef>
                <a:spcPts val="0"/>
              </a:spcBef>
              <a:spcAft>
                <a:spcPts val="0"/>
              </a:spcAft>
              <a:buClr>
                <a:srgbClr val="000000"/>
              </a:buClr>
              <a:buSzPts val="1500"/>
              <a:buFont typeface="Arial"/>
              <a:buNone/>
            </a:pPr>
            <a:r>
              <a:rPr lang="en-US" sz="1600">
                <a:solidFill>
                  <a:srgbClr val="000000"/>
                </a:solidFill>
              </a:rPr>
              <a:t>The </a:t>
            </a:r>
            <a:r>
              <a:rPr b="1" lang="en-US" sz="1600">
                <a:solidFill>
                  <a:srgbClr val="000000"/>
                </a:solidFill>
              </a:rPr>
              <a:t>COUNT(*)</a:t>
            </a:r>
            <a:r>
              <a:rPr lang="en-US" sz="1600">
                <a:solidFill>
                  <a:srgbClr val="000000"/>
                </a:solidFill>
              </a:rPr>
              <a:t> function is often used with a </a:t>
            </a:r>
            <a:r>
              <a:rPr b="1" i="1" lang="en-US" sz="1600">
                <a:solidFill>
                  <a:srgbClr val="000000"/>
                </a:solidFill>
              </a:rPr>
              <a:t>GROUP BY</a:t>
            </a:r>
            <a:r>
              <a:rPr lang="en-US" sz="1600">
                <a:solidFill>
                  <a:srgbClr val="000000"/>
                </a:solidFill>
              </a:rPr>
              <a:t> clause to return the number of elements in each group.</a:t>
            </a:r>
            <a:endParaRPr sz="1600">
              <a:solidFill>
                <a:srgbClr val="000000"/>
              </a:solidFill>
            </a:endParaRPr>
          </a:p>
          <a:p>
            <a:pPr indent="0" lvl="0" marL="0" rtl="0" algn="l">
              <a:spcBef>
                <a:spcPts val="0"/>
              </a:spcBef>
              <a:spcAft>
                <a:spcPts val="0"/>
              </a:spcAft>
              <a:buClr>
                <a:srgbClr val="000000"/>
              </a:buClr>
              <a:buSzPts val="1500"/>
              <a:buFont typeface="Arial"/>
              <a:buNone/>
            </a:pPr>
            <a:r>
              <a:rPr lang="en-US" sz="1600">
                <a:solidFill>
                  <a:srgbClr val="000000"/>
                </a:solidFill>
              </a:rPr>
              <a:t>For example, that statement below uses the </a:t>
            </a:r>
            <a:r>
              <a:rPr b="1" lang="en-US" sz="1600">
                <a:solidFill>
                  <a:srgbClr val="000000"/>
                </a:solidFill>
              </a:rPr>
              <a:t>COUNT()</a:t>
            </a:r>
            <a:r>
              <a:rPr lang="en-US" sz="1600">
                <a:solidFill>
                  <a:srgbClr val="000000"/>
                </a:solidFill>
              </a:rPr>
              <a:t> function with the GROUP BY clause to return the number of products in each product line:</a:t>
            </a:r>
            <a:endParaRPr sz="1600">
              <a:solidFill>
                <a:srgbClr val="000000"/>
              </a:solidFill>
            </a:endParaRPr>
          </a:p>
          <a:p>
            <a:pPr indent="0" lvl="0" marL="0" rtl="0" algn="l">
              <a:spcBef>
                <a:spcPts val="0"/>
              </a:spcBef>
              <a:spcAft>
                <a:spcPts val="0"/>
              </a:spcAft>
              <a:buClr>
                <a:srgbClr val="000000"/>
              </a:buClr>
              <a:buSzPts val="1300"/>
              <a:buFont typeface="Arial"/>
              <a:buNone/>
            </a:pPr>
            <a:r>
              <a:t/>
            </a:r>
            <a:endParaRPr sz="1300">
              <a:solidFill>
                <a:srgbClr val="000000"/>
              </a:solidFill>
            </a:endParaRPr>
          </a:p>
          <a:p>
            <a:pPr indent="457200" lvl="0" marL="0" rtl="0" algn="l">
              <a:spcBef>
                <a:spcPts val="0"/>
              </a:spcBef>
              <a:spcAft>
                <a:spcPts val="0"/>
              </a:spcAft>
              <a:buClr>
                <a:srgbClr val="000000"/>
              </a:buClr>
              <a:buSzPts val="1500"/>
              <a:buFont typeface="Arial"/>
              <a:buNone/>
            </a:pPr>
            <a:r>
              <a:rPr b="1" lang="en-US" sz="1500">
                <a:solidFill>
                  <a:srgbClr val="000000"/>
                </a:solidFill>
                <a:latin typeface="Consolas"/>
                <a:ea typeface="Consolas"/>
                <a:cs typeface="Consolas"/>
                <a:sym typeface="Consolas"/>
              </a:rPr>
              <a:t>SELECT</a:t>
            </a:r>
            <a:r>
              <a:rPr lang="en-US" sz="1500">
                <a:solidFill>
                  <a:srgbClr val="000000"/>
                </a:solidFill>
                <a:latin typeface="Consolas"/>
                <a:ea typeface="Consolas"/>
                <a:cs typeface="Consolas"/>
                <a:sym typeface="Consolas"/>
              </a:rPr>
              <a:t> productLine, </a:t>
            </a:r>
            <a:r>
              <a:rPr b="1" lang="en-US" sz="1500">
                <a:solidFill>
                  <a:schemeClr val="accent1"/>
                </a:solidFill>
                <a:latin typeface="Consolas"/>
                <a:ea typeface="Consolas"/>
                <a:cs typeface="Consolas"/>
                <a:sym typeface="Consolas"/>
              </a:rPr>
              <a:t>COUNT</a:t>
            </a:r>
            <a:r>
              <a:rPr lang="en-US" sz="1500">
                <a:solidFill>
                  <a:schemeClr val="accent1"/>
                </a:solidFill>
                <a:latin typeface="Consolas"/>
                <a:ea typeface="Consolas"/>
                <a:cs typeface="Consolas"/>
                <a:sym typeface="Consolas"/>
              </a:rPr>
              <a:t>(*) </a:t>
            </a:r>
            <a:r>
              <a:rPr b="1" lang="en-US" sz="1500">
                <a:solidFill>
                  <a:srgbClr val="000000"/>
                </a:solidFill>
                <a:latin typeface="Consolas"/>
                <a:ea typeface="Consolas"/>
                <a:cs typeface="Consolas"/>
                <a:sym typeface="Consolas"/>
              </a:rPr>
              <a:t>FROM</a:t>
            </a:r>
            <a:r>
              <a:rPr lang="en-US" sz="1500">
                <a:solidFill>
                  <a:srgbClr val="000000"/>
                </a:solidFill>
                <a:latin typeface="Consolas"/>
                <a:ea typeface="Consolas"/>
                <a:cs typeface="Consolas"/>
                <a:sym typeface="Consolas"/>
              </a:rPr>
              <a:t> products </a:t>
            </a:r>
            <a:r>
              <a:rPr b="1" lang="en-US" sz="1500">
                <a:solidFill>
                  <a:schemeClr val="accent1"/>
                </a:solidFill>
                <a:latin typeface="Consolas"/>
                <a:ea typeface="Consolas"/>
                <a:cs typeface="Consolas"/>
                <a:sym typeface="Consolas"/>
              </a:rPr>
              <a:t>GROUP</a:t>
            </a:r>
            <a:r>
              <a:rPr lang="en-US" sz="1500">
                <a:solidFill>
                  <a:schemeClr val="accent1"/>
                </a:solidFill>
                <a:latin typeface="Consolas"/>
                <a:ea typeface="Consolas"/>
                <a:cs typeface="Consolas"/>
                <a:sym typeface="Consolas"/>
              </a:rPr>
              <a:t> </a:t>
            </a:r>
            <a:r>
              <a:rPr b="1" lang="en-US" sz="1500">
                <a:solidFill>
                  <a:schemeClr val="accent1"/>
                </a:solidFill>
                <a:latin typeface="Consolas"/>
                <a:ea typeface="Consolas"/>
                <a:cs typeface="Consolas"/>
                <a:sym typeface="Consolas"/>
              </a:rPr>
              <a:t>BY</a:t>
            </a:r>
            <a:r>
              <a:rPr lang="en-US" sz="1500">
                <a:solidFill>
                  <a:schemeClr val="accent1"/>
                </a:solidFill>
                <a:latin typeface="Consolas"/>
                <a:ea typeface="Consolas"/>
                <a:cs typeface="Consolas"/>
                <a:sym typeface="Consolas"/>
              </a:rPr>
              <a:t> </a:t>
            </a:r>
            <a:r>
              <a:rPr lang="en-US" sz="1500">
                <a:solidFill>
                  <a:srgbClr val="000000"/>
                </a:solidFill>
                <a:latin typeface="Consolas"/>
                <a:ea typeface="Consolas"/>
                <a:cs typeface="Consolas"/>
                <a:sym typeface="Consolas"/>
              </a:rPr>
              <a:t>productLine;</a:t>
            </a:r>
            <a:endParaRPr sz="1500">
              <a:solidFill>
                <a:srgbClr val="000000"/>
              </a:solidFill>
              <a:latin typeface="Consolas"/>
              <a:ea typeface="Consolas"/>
              <a:cs typeface="Consolas"/>
              <a:sym typeface="Consolas"/>
            </a:endParaRPr>
          </a:p>
          <a:p>
            <a:pPr indent="0" lvl="0" marL="0" rtl="0" algn="l">
              <a:spcBef>
                <a:spcPts val="1000"/>
              </a:spcBef>
              <a:spcAft>
                <a:spcPts val="0"/>
              </a:spcAft>
              <a:buNone/>
            </a:pPr>
            <a:r>
              <a:t/>
            </a:r>
            <a:endParaRPr sz="1600">
              <a:solidFill>
                <a:schemeClr val="dk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8"/>
          <p:cNvSpPr txBox="1"/>
          <p:nvPr/>
        </p:nvSpPr>
        <p:spPr>
          <a:xfrm>
            <a:off x="609600" y="1538175"/>
            <a:ext cx="11231100" cy="3988800"/>
          </a:xfrm>
          <a:prstGeom prst="rect">
            <a:avLst/>
          </a:prstGeom>
          <a:noFill/>
          <a:ln>
            <a:noFill/>
          </a:ln>
        </p:spPr>
        <p:txBody>
          <a:bodyPr anchorCtr="0" anchor="t" bIns="54400" lIns="108825" spcFirstLastPara="1" rIns="108825" wrap="square" tIns="54400">
            <a:spAutoFit/>
          </a:bodyPr>
          <a:lstStyle/>
          <a:p>
            <a:pPr indent="0" lvl="0" marL="0" marR="0" rtl="0" algn="l">
              <a:lnSpc>
                <a:spcPct val="100000"/>
              </a:lnSpc>
              <a:spcBef>
                <a:spcPts val="0"/>
              </a:spcBef>
              <a:spcAft>
                <a:spcPts val="0"/>
              </a:spcAft>
              <a:buNone/>
            </a:pPr>
            <a:r>
              <a:rPr i="0" lang="en-US" sz="1600" u="none" cap="none" strike="noStrike">
                <a:solidFill>
                  <a:schemeClr val="accent2"/>
                </a:solidFill>
              </a:rPr>
              <a:t>MIN() and MAX() functions return single values from a recordset. </a:t>
            </a:r>
            <a:r>
              <a:rPr b="1" i="1" lang="en-US" sz="1600" u="none" cap="none" strike="noStrike">
                <a:solidFill>
                  <a:schemeClr val="accent2"/>
                </a:solidFill>
              </a:rPr>
              <a:t>Note </a:t>
            </a:r>
            <a:r>
              <a:rPr i="0" lang="en-US" sz="1600" u="none" cap="none" strike="noStrike">
                <a:solidFill>
                  <a:schemeClr val="accent2"/>
                </a:solidFill>
              </a:rPr>
              <a:t>that selecting MIN() or MAX() from an empty resultset returns a </a:t>
            </a:r>
            <a:r>
              <a:rPr b="1" i="0" lang="en-US" sz="1600" u="none" cap="none" strike="noStrike">
                <a:solidFill>
                  <a:schemeClr val="accent2"/>
                </a:solidFill>
              </a:rPr>
              <a:t>NULL</a:t>
            </a:r>
            <a:r>
              <a:rPr i="0" lang="en-US" sz="1600" u="none" cap="none" strike="noStrike">
                <a:solidFill>
                  <a:schemeClr val="accent2"/>
                </a:solidFill>
              </a:rPr>
              <a:t>.</a:t>
            </a:r>
            <a:endParaRPr i="0" sz="1600" u="none" cap="none" strike="noStrike">
              <a:solidFill>
                <a:schemeClr val="accent2"/>
              </a:solidFill>
            </a:endParaRPr>
          </a:p>
          <a:p>
            <a:pPr indent="0" lvl="0" marL="457200" marR="0" rtl="0" algn="l">
              <a:lnSpc>
                <a:spcPct val="100000"/>
              </a:lnSpc>
              <a:spcBef>
                <a:spcPts val="0"/>
              </a:spcBef>
              <a:spcAft>
                <a:spcPts val="0"/>
              </a:spcAft>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i="0" sz="1600" u="none" cap="none" strike="noStrike">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i="1">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i="1">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101600" lvl="0" marL="457200" marR="0" rtl="0" algn="l">
              <a:lnSpc>
                <a:spcPct val="100000"/>
              </a:lnSpc>
              <a:spcBef>
                <a:spcPts val="0"/>
              </a:spcBef>
              <a:spcAft>
                <a:spcPts val="0"/>
              </a:spcAft>
              <a:buClr>
                <a:schemeClr val="accent2"/>
              </a:buClr>
              <a:buSzPts val="1600"/>
              <a:buFont typeface="Arial"/>
              <a:buChar char="•"/>
            </a:pPr>
            <a:r>
              <a:rPr i="0" lang="en-US" sz="1600" u="none" cap="none" strike="noStrike">
                <a:solidFill>
                  <a:schemeClr val="accent2"/>
                </a:solidFill>
              </a:rPr>
              <a:t>The below </a:t>
            </a:r>
            <a:r>
              <a:rPr lang="en-US" sz="1600">
                <a:solidFill>
                  <a:schemeClr val="accent2"/>
                </a:solidFill>
              </a:rPr>
              <a:t>query </a:t>
            </a:r>
            <a:r>
              <a:rPr i="0" lang="en-US" sz="1600" u="none" cap="none" strike="noStrike">
                <a:solidFill>
                  <a:schemeClr val="accent2"/>
                </a:solidFill>
              </a:rPr>
              <a:t>uses the </a:t>
            </a:r>
            <a:r>
              <a:rPr b="1" i="0" lang="en-US" sz="1600" u="none" cap="none" strike="noStrike">
                <a:solidFill>
                  <a:schemeClr val="accent2"/>
                </a:solidFill>
              </a:rPr>
              <a:t>MAX() </a:t>
            </a:r>
            <a:r>
              <a:rPr i="0" lang="en-US" sz="1600" u="none" cap="none" strike="noStrike">
                <a:solidFill>
                  <a:schemeClr val="accent2"/>
                </a:solidFill>
              </a:rPr>
              <a:t>function to find the largest payment in 2004:</a:t>
            </a:r>
            <a:endParaRPr i="0" sz="1400" u="none" cap="none" strike="noStrike">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sz="1600">
              <a:solidFill>
                <a:schemeClr val="accent2"/>
              </a:solidFill>
            </a:endParaRPr>
          </a:p>
          <a:p>
            <a:pPr indent="0" lvl="0" marL="0" marR="0" rtl="0" algn="l">
              <a:lnSpc>
                <a:spcPct val="100000"/>
              </a:lnSpc>
              <a:spcBef>
                <a:spcPts val="0"/>
              </a:spcBef>
              <a:spcAft>
                <a:spcPts val="0"/>
              </a:spcAft>
              <a:buClr>
                <a:srgbClr val="000000"/>
              </a:buClr>
              <a:buSzPts val="1600"/>
              <a:buFont typeface="Arial"/>
              <a:buNone/>
            </a:pPr>
            <a:r>
              <a:t/>
            </a:r>
            <a:endParaRPr i="1" sz="1600" u="none" cap="none" strike="noStrike">
              <a:solidFill>
                <a:schemeClr val="accent2"/>
              </a:solidFill>
            </a:endParaRPr>
          </a:p>
          <a:p>
            <a:pPr indent="-101600" lvl="0" marL="457200" marR="0" rtl="0" algn="l">
              <a:lnSpc>
                <a:spcPct val="100000"/>
              </a:lnSpc>
              <a:spcBef>
                <a:spcPts val="0"/>
              </a:spcBef>
              <a:spcAft>
                <a:spcPts val="0"/>
              </a:spcAft>
              <a:buClr>
                <a:schemeClr val="accent2"/>
              </a:buClr>
              <a:buSzPts val="1600"/>
              <a:buFont typeface="Arial"/>
              <a:buChar char="•"/>
            </a:pPr>
            <a:r>
              <a:rPr i="0" lang="en-US" sz="1600" u="none" cap="none" strike="noStrike">
                <a:solidFill>
                  <a:schemeClr val="accent2"/>
                </a:solidFill>
              </a:rPr>
              <a:t>The below </a:t>
            </a:r>
            <a:r>
              <a:rPr lang="en-US" sz="1600">
                <a:solidFill>
                  <a:schemeClr val="accent2"/>
                </a:solidFill>
              </a:rPr>
              <a:t>query </a:t>
            </a:r>
            <a:r>
              <a:rPr i="0" lang="en-US" sz="1600" u="none" cap="none" strike="noStrike">
                <a:solidFill>
                  <a:schemeClr val="accent2"/>
                </a:solidFill>
              </a:rPr>
              <a:t>uses the </a:t>
            </a:r>
            <a:r>
              <a:rPr b="1" i="0" lang="en-US" sz="1600" u="none" cap="none" strike="noStrike">
                <a:solidFill>
                  <a:schemeClr val="accent2"/>
                </a:solidFill>
              </a:rPr>
              <a:t>MIN()</a:t>
            </a:r>
            <a:r>
              <a:rPr i="0" lang="en-US" sz="1600" u="none" cap="none" strike="noStrike">
                <a:solidFill>
                  <a:schemeClr val="accent2"/>
                </a:solidFill>
              </a:rPr>
              <a:t> function to find the lowest buy price of all motorcycles from productline table.</a:t>
            </a:r>
            <a:endParaRPr i="0" sz="2200" u="none" cap="none" strike="noStrike">
              <a:solidFill>
                <a:schemeClr val="accent2"/>
              </a:solidFill>
            </a:endParaRPr>
          </a:p>
        </p:txBody>
      </p:sp>
      <p:sp>
        <p:nvSpPr>
          <p:cNvPr id="352" name="Google Shape;352;p38"/>
          <p:cNvSpPr txBox="1"/>
          <p:nvPr>
            <p:ph type="title"/>
          </p:nvPr>
        </p:nvSpPr>
        <p:spPr>
          <a:xfrm>
            <a:off x="663567" y="831063"/>
            <a:ext cx="10822500" cy="7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String Functions 🡪 MAX() and MIN()</a:t>
            </a:r>
            <a:endParaRPr/>
          </a:p>
        </p:txBody>
      </p:sp>
      <p:sp>
        <p:nvSpPr>
          <p:cNvPr id="353" name="Google Shape;353;p38"/>
          <p:cNvSpPr txBox="1"/>
          <p:nvPr>
            <p:ph idx="12" type="sldNum"/>
          </p:nvPr>
        </p:nvSpPr>
        <p:spPr>
          <a:xfrm>
            <a:off x="11339974" y="6248151"/>
            <a:ext cx="777600" cy="540900"/>
          </a:xfrm>
          <a:prstGeom prst="rect">
            <a:avLst/>
          </a:prstGeom>
        </p:spPr>
        <p:txBody>
          <a:bodyPr anchorCtr="0" anchor="b" bIns="45675" lIns="91425" spcFirstLastPara="1" rIns="91425" wrap="square" tIns="45675">
            <a:noAutofit/>
          </a:bodyPr>
          <a:lstStyle/>
          <a:p>
            <a:pPr indent="0" lvl="0" marL="0" rtl="0" algn="ctr">
              <a:spcBef>
                <a:spcPts val="0"/>
              </a:spcBef>
              <a:spcAft>
                <a:spcPts val="0"/>
              </a:spcAft>
              <a:buClr>
                <a:srgbClr val="000000"/>
              </a:buClr>
              <a:buSzPts val="2800"/>
              <a:buFont typeface="Arial"/>
              <a:buNone/>
            </a:pPr>
            <a:fld id="{00000000-1234-1234-1234-123412341234}" type="slidenum">
              <a:rPr lang="en-US"/>
              <a:t>‹#›</a:t>
            </a:fld>
            <a:endParaRPr/>
          </a:p>
        </p:txBody>
      </p:sp>
      <p:sp>
        <p:nvSpPr>
          <p:cNvPr id="354" name="Google Shape;354;p38"/>
          <p:cNvSpPr txBox="1"/>
          <p:nvPr/>
        </p:nvSpPr>
        <p:spPr>
          <a:xfrm>
            <a:off x="885275" y="2319625"/>
            <a:ext cx="6028800" cy="1169700"/>
          </a:xfrm>
          <a:prstGeom prst="rect">
            <a:avLst/>
          </a:prstGeom>
          <a:solidFill>
            <a:srgbClr val="FFF7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solidFill>
                  <a:schemeClr val="accent2"/>
                </a:solidFill>
                <a:latin typeface="Consolas"/>
                <a:ea typeface="Consolas"/>
                <a:cs typeface="Consolas"/>
                <a:sym typeface="Consolas"/>
              </a:rPr>
              <a:t>SELECT</a:t>
            </a:r>
            <a:r>
              <a:rPr lang="en-US" sz="1600">
                <a:solidFill>
                  <a:schemeClr val="accent2"/>
                </a:solidFill>
                <a:latin typeface="Consolas"/>
                <a:ea typeface="Consolas"/>
                <a:cs typeface="Consolas"/>
                <a:sym typeface="Consolas"/>
              </a:rPr>
              <a:t> </a:t>
            </a:r>
            <a:r>
              <a:rPr b="1" lang="en-US" sz="1600">
                <a:solidFill>
                  <a:schemeClr val="accent2"/>
                </a:solidFill>
                <a:latin typeface="Consolas"/>
                <a:ea typeface="Consolas"/>
                <a:cs typeface="Consolas"/>
                <a:sym typeface="Consolas"/>
              </a:rPr>
              <a:t>MAX</a:t>
            </a:r>
            <a:r>
              <a:rPr lang="en-US" sz="1600">
                <a:solidFill>
                  <a:schemeClr val="accent2"/>
                </a:solidFill>
                <a:latin typeface="Consolas"/>
                <a:ea typeface="Consolas"/>
                <a:cs typeface="Consolas"/>
                <a:sym typeface="Consolas"/>
              </a:rPr>
              <a:t>(amount), MIN(amount) </a:t>
            </a:r>
            <a:r>
              <a:rPr b="1" lang="en-US" sz="1600">
                <a:solidFill>
                  <a:schemeClr val="accent2"/>
                </a:solidFill>
                <a:latin typeface="Consolas"/>
                <a:ea typeface="Consolas"/>
                <a:cs typeface="Consolas"/>
                <a:sym typeface="Consolas"/>
              </a:rPr>
              <a:t>FROM</a:t>
            </a:r>
            <a:r>
              <a:rPr lang="en-US" sz="1600">
                <a:solidFill>
                  <a:schemeClr val="accent2"/>
                </a:solidFill>
                <a:latin typeface="Consolas"/>
                <a:ea typeface="Consolas"/>
                <a:cs typeface="Consolas"/>
                <a:sym typeface="Consolas"/>
              </a:rPr>
              <a:t> payments;</a:t>
            </a:r>
            <a:endParaRPr>
              <a:solidFill>
                <a:schemeClr val="accent2"/>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endParaRPr>
          </a:p>
          <a:p>
            <a:pPr indent="0" lvl="0" marL="0" rtl="0" algn="l">
              <a:spcBef>
                <a:spcPts val="0"/>
              </a:spcBef>
              <a:spcAft>
                <a:spcPts val="0"/>
              </a:spcAft>
              <a:buNone/>
            </a:pPr>
            <a:r>
              <a:rPr i="1" lang="en-US" sz="1600">
                <a:solidFill>
                  <a:srgbClr val="666666"/>
                </a:solidFill>
              </a:rPr>
              <a:t>Result:  MAX(amount) = 120166.58 </a:t>
            </a:r>
            <a:endParaRPr i="1">
              <a:solidFill>
                <a:srgbClr val="666666"/>
              </a:solidFill>
            </a:endParaRPr>
          </a:p>
          <a:p>
            <a:pPr indent="0" lvl="0" marL="0" rtl="0" algn="l">
              <a:spcBef>
                <a:spcPts val="0"/>
              </a:spcBef>
              <a:spcAft>
                <a:spcPts val="0"/>
              </a:spcAft>
              <a:buNone/>
            </a:pPr>
            <a:r>
              <a:rPr i="1" lang="en-US" sz="1600">
                <a:solidFill>
                  <a:srgbClr val="666666"/>
                </a:solidFill>
              </a:rPr>
              <a:t>             MIN(amount) = 615.45</a:t>
            </a:r>
            <a:endParaRPr>
              <a:solidFill>
                <a:srgbClr val="666666"/>
              </a:solidFill>
            </a:endParaRPr>
          </a:p>
        </p:txBody>
      </p:sp>
      <p:sp>
        <p:nvSpPr>
          <p:cNvPr id="355" name="Google Shape;355;p38"/>
          <p:cNvSpPr txBox="1"/>
          <p:nvPr/>
        </p:nvSpPr>
        <p:spPr>
          <a:xfrm>
            <a:off x="885275" y="4150650"/>
            <a:ext cx="10600800" cy="6771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solidFill>
                  <a:srgbClr val="000000"/>
                </a:solidFill>
                <a:latin typeface="Consolas"/>
                <a:ea typeface="Consolas"/>
                <a:cs typeface="Consolas"/>
                <a:sym typeface="Consolas"/>
              </a:rPr>
              <a:t>SELECT</a:t>
            </a:r>
            <a:r>
              <a:rPr lang="en-US" sz="1600">
                <a:solidFill>
                  <a:srgbClr val="000000"/>
                </a:solidFill>
                <a:latin typeface="Consolas"/>
                <a:ea typeface="Consolas"/>
                <a:cs typeface="Consolas"/>
                <a:sym typeface="Consolas"/>
              </a:rPr>
              <a:t> </a:t>
            </a:r>
            <a:r>
              <a:rPr b="1" lang="en-US" sz="1600">
                <a:solidFill>
                  <a:srgbClr val="FF9900"/>
                </a:solidFill>
                <a:latin typeface="Consolas"/>
                <a:ea typeface="Consolas"/>
                <a:cs typeface="Consolas"/>
                <a:sym typeface="Consolas"/>
              </a:rPr>
              <a:t>MAX</a:t>
            </a:r>
            <a:r>
              <a:rPr lang="en-US" sz="1600">
                <a:solidFill>
                  <a:srgbClr val="FF9900"/>
                </a:solidFill>
                <a:latin typeface="Consolas"/>
                <a:ea typeface="Consolas"/>
                <a:cs typeface="Consolas"/>
                <a:sym typeface="Consolas"/>
              </a:rPr>
              <a:t>(amount) as</a:t>
            </a:r>
            <a:r>
              <a:rPr lang="en-US" sz="1600">
                <a:solidFill>
                  <a:srgbClr val="000000"/>
                </a:solidFill>
                <a:latin typeface="Consolas"/>
                <a:ea typeface="Consolas"/>
                <a:cs typeface="Consolas"/>
                <a:sym typeface="Consolas"/>
              </a:rPr>
              <a:t> largest_payment_2004 </a:t>
            </a:r>
            <a:r>
              <a:rPr b="1" lang="en-US" sz="1600">
                <a:solidFill>
                  <a:srgbClr val="000000"/>
                </a:solidFill>
                <a:latin typeface="Consolas"/>
                <a:ea typeface="Consolas"/>
                <a:cs typeface="Consolas"/>
                <a:sym typeface="Consolas"/>
              </a:rPr>
              <a:t>FROM</a:t>
            </a:r>
            <a:r>
              <a:rPr lang="en-US" sz="1600">
                <a:solidFill>
                  <a:srgbClr val="000000"/>
                </a:solidFill>
                <a:latin typeface="Consolas"/>
                <a:ea typeface="Consolas"/>
                <a:cs typeface="Consolas"/>
                <a:sym typeface="Consolas"/>
              </a:rPr>
              <a:t> payments </a:t>
            </a:r>
            <a:r>
              <a:rPr b="1" lang="en-US" sz="1600">
                <a:solidFill>
                  <a:srgbClr val="FF9900"/>
                </a:solidFill>
                <a:latin typeface="Consolas"/>
                <a:ea typeface="Consolas"/>
                <a:cs typeface="Consolas"/>
                <a:sym typeface="Consolas"/>
              </a:rPr>
              <a:t>WHERE</a:t>
            </a:r>
            <a:r>
              <a:rPr lang="en-US" sz="1600">
                <a:solidFill>
                  <a:srgbClr val="000000"/>
                </a:solidFill>
                <a:latin typeface="Consolas"/>
                <a:ea typeface="Consolas"/>
                <a:cs typeface="Consolas"/>
                <a:sym typeface="Consolas"/>
              </a:rPr>
              <a:t> </a:t>
            </a:r>
            <a:r>
              <a:rPr b="1" lang="en-US" sz="1600">
                <a:solidFill>
                  <a:srgbClr val="000000"/>
                </a:solidFill>
                <a:latin typeface="Consolas"/>
                <a:ea typeface="Consolas"/>
                <a:cs typeface="Consolas"/>
                <a:sym typeface="Consolas"/>
              </a:rPr>
              <a:t>YEAR</a:t>
            </a:r>
            <a:r>
              <a:rPr lang="en-US" sz="1600">
                <a:solidFill>
                  <a:srgbClr val="000000"/>
                </a:solidFill>
                <a:latin typeface="Consolas"/>
                <a:ea typeface="Consolas"/>
                <a:cs typeface="Consolas"/>
                <a:sym typeface="Consolas"/>
              </a:rPr>
              <a:t>(paymentDate) = 2004;</a:t>
            </a:r>
            <a:endParaRPr>
              <a:solidFill>
                <a:srgbClr val="000000"/>
              </a:solidFill>
              <a:latin typeface="Consolas"/>
              <a:ea typeface="Consolas"/>
              <a:cs typeface="Consolas"/>
              <a:sym typeface="Consolas"/>
            </a:endParaRPr>
          </a:p>
          <a:p>
            <a:pPr indent="0" lvl="0" marL="0" rtl="0" algn="l">
              <a:spcBef>
                <a:spcPts val="0"/>
              </a:spcBef>
              <a:spcAft>
                <a:spcPts val="0"/>
              </a:spcAft>
              <a:buNone/>
            </a:pPr>
            <a:r>
              <a:rPr i="1" lang="en-US" sz="1600">
                <a:solidFill>
                  <a:srgbClr val="666666"/>
                </a:solidFill>
                <a:latin typeface="Consolas"/>
                <a:ea typeface="Consolas"/>
                <a:cs typeface="Consolas"/>
                <a:sym typeface="Consolas"/>
              </a:rPr>
              <a:t>#Result 🡪  largest_payment_2004  = 116208.40</a:t>
            </a:r>
            <a:endParaRPr/>
          </a:p>
        </p:txBody>
      </p:sp>
      <p:sp>
        <p:nvSpPr>
          <p:cNvPr id="356" name="Google Shape;356;p38"/>
          <p:cNvSpPr txBox="1"/>
          <p:nvPr/>
        </p:nvSpPr>
        <p:spPr>
          <a:xfrm>
            <a:off x="885275" y="5575450"/>
            <a:ext cx="10600800" cy="677100"/>
          </a:xfrm>
          <a:prstGeom prst="rect">
            <a:avLst/>
          </a:prstGeom>
          <a:solidFill>
            <a:srgbClr val="FFF9EE"/>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solidFill>
                  <a:srgbClr val="000000"/>
                </a:solidFill>
                <a:latin typeface="Consolas"/>
                <a:ea typeface="Consolas"/>
                <a:cs typeface="Consolas"/>
                <a:sym typeface="Consolas"/>
              </a:rPr>
              <a:t>SELECT</a:t>
            </a:r>
            <a:r>
              <a:rPr lang="en-US" sz="1600">
                <a:solidFill>
                  <a:srgbClr val="000000"/>
                </a:solidFill>
                <a:latin typeface="Consolas"/>
                <a:ea typeface="Consolas"/>
                <a:cs typeface="Consolas"/>
                <a:sym typeface="Consolas"/>
              </a:rPr>
              <a:t> </a:t>
            </a:r>
            <a:r>
              <a:rPr b="1" lang="en-US" sz="1600">
                <a:solidFill>
                  <a:srgbClr val="FF9900"/>
                </a:solidFill>
                <a:latin typeface="Consolas"/>
                <a:ea typeface="Consolas"/>
                <a:cs typeface="Consolas"/>
                <a:sym typeface="Consolas"/>
              </a:rPr>
              <a:t>MIN</a:t>
            </a:r>
            <a:r>
              <a:rPr lang="en-US" sz="1600">
                <a:solidFill>
                  <a:srgbClr val="FF9900"/>
                </a:solidFill>
                <a:latin typeface="Consolas"/>
                <a:ea typeface="Consolas"/>
                <a:cs typeface="Consolas"/>
                <a:sym typeface="Consolas"/>
              </a:rPr>
              <a:t>(buyPrice) </a:t>
            </a:r>
            <a:r>
              <a:rPr b="1" lang="en-US" sz="1600">
                <a:solidFill>
                  <a:srgbClr val="000000"/>
                </a:solidFill>
                <a:latin typeface="Consolas"/>
                <a:ea typeface="Consolas"/>
                <a:cs typeface="Consolas"/>
                <a:sym typeface="Consolas"/>
              </a:rPr>
              <a:t>FROM</a:t>
            </a:r>
            <a:r>
              <a:rPr lang="en-US" sz="1600">
                <a:solidFill>
                  <a:srgbClr val="000000"/>
                </a:solidFill>
                <a:latin typeface="Consolas"/>
                <a:ea typeface="Consolas"/>
                <a:cs typeface="Consolas"/>
                <a:sym typeface="Consolas"/>
              </a:rPr>
              <a:t> products </a:t>
            </a:r>
            <a:r>
              <a:rPr b="1" lang="en-US" sz="1600">
                <a:solidFill>
                  <a:srgbClr val="FF9900"/>
                </a:solidFill>
                <a:latin typeface="Consolas"/>
                <a:ea typeface="Consolas"/>
                <a:cs typeface="Consolas"/>
                <a:sym typeface="Consolas"/>
              </a:rPr>
              <a:t>WHERE</a:t>
            </a:r>
            <a:r>
              <a:rPr lang="en-US" sz="1600">
                <a:solidFill>
                  <a:srgbClr val="000000"/>
                </a:solidFill>
                <a:latin typeface="Consolas"/>
                <a:ea typeface="Consolas"/>
                <a:cs typeface="Consolas"/>
                <a:sym typeface="Consolas"/>
              </a:rPr>
              <a:t> productline = 'Motorcycles';</a:t>
            </a:r>
            <a:endParaRPr>
              <a:solidFill>
                <a:srgbClr val="000000"/>
              </a:solidFill>
              <a:latin typeface="Consolas"/>
              <a:ea typeface="Consolas"/>
              <a:cs typeface="Consolas"/>
              <a:sym typeface="Consolas"/>
            </a:endParaRPr>
          </a:p>
          <a:p>
            <a:pPr indent="0" lvl="0" marL="0" rtl="0" algn="l">
              <a:spcBef>
                <a:spcPts val="0"/>
              </a:spcBef>
              <a:spcAft>
                <a:spcPts val="0"/>
              </a:spcAft>
              <a:buNone/>
            </a:pPr>
            <a:r>
              <a:rPr i="1" lang="en-US" sz="1600">
                <a:solidFill>
                  <a:srgbClr val="666666"/>
                </a:solidFill>
                <a:latin typeface="Consolas"/>
                <a:ea typeface="Consolas"/>
                <a:cs typeface="Consolas"/>
                <a:sym typeface="Consolas"/>
              </a:rPr>
              <a:t>#Result 🡪  MIN(buyPrice) = 24.14</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S Course Template">
  <a:themeElements>
    <a:clrScheme name="Simple Light">
      <a:dk1>
        <a:srgbClr val="0079C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